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media/media2.mp3" ContentType="audio/unknown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mp3" ContentType="audio/mp3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1"/>
  </p:notesMasterIdLst>
  <p:sldIdLst>
    <p:sldId id="308" r:id="rId2"/>
    <p:sldId id="302" r:id="rId3"/>
    <p:sldId id="309" r:id="rId4"/>
    <p:sldId id="299" r:id="rId5"/>
    <p:sldId id="303" r:id="rId6"/>
    <p:sldId id="305" r:id="rId7"/>
    <p:sldId id="294" r:id="rId8"/>
    <p:sldId id="307" r:id="rId9"/>
    <p:sldId id="265" r:id="rId10"/>
    <p:sldId id="259" r:id="rId11"/>
    <p:sldId id="297" r:id="rId12"/>
    <p:sldId id="271" r:id="rId13"/>
    <p:sldId id="289" r:id="rId14"/>
    <p:sldId id="290" r:id="rId15"/>
    <p:sldId id="281" r:id="rId16"/>
    <p:sldId id="282" r:id="rId17"/>
    <p:sldId id="283" r:id="rId18"/>
    <p:sldId id="295" r:id="rId19"/>
    <p:sldId id="306" r:id="rId2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CC"/>
    <a:srgbClr val="009999"/>
    <a:srgbClr val="14AFE6"/>
    <a:srgbClr val="00FACA"/>
    <a:srgbClr val="00FFCC"/>
    <a:srgbClr val="00FECE"/>
    <a:srgbClr val="A9E0F9"/>
    <a:srgbClr val="D6F4FE"/>
    <a:srgbClr val="F48072"/>
    <a:srgbClr val="F37E7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501" autoAdjust="0"/>
  </p:normalViewPr>
  <p:slideViewPr>
    <p:cSldViewPr snapToGrid="0">
      <p:cViewPr varScale="1">
        <p:scale>
          <a:sx n="98" d="100"/>
          <a:sy n="98" d="100"/>
        </p:scale>
        <p:origin x="-576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="" xmlns:p14="http://schemas.microsoft.com/office/powerpoint/2010/main" val="335546686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01D71773-5A0B-472D-BACC-ADA20FE383F6}" type="slidenum">
              <a:rPr lang="zh-CN" altLang="en-US" smtClean="0">
                <a:solidFill>
                  <a:prstClr val="black"/>
                </a:solidFill>
                <a:ea typeface="SimSun" panose="02010600030101010101" pitchFamily="2" charset="-122"/>
              </a:rPr>
              <a:pPr/>
              <a:t>1</a:t>
            </a:fld>
            <a:endParaRPr lang="zh-CN" altLang="en-US">
              <a:solidFill>
                <a:prstClr val="black"/>
              </a:solidFill>
              <a:ea typeface="SimSun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4103303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65af97229a_2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65af97229a_2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12974517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Chưa</a:t>
            </a:r>
            <a:r>
              <a:rPr lang="en-US" baseline="0" dirty="0"/>
              <a:t> </a:t>
            </a:r>
            <a:r>
              <a:rPr lang="en-US" baseline="0" dirty="0" err="1"/>
              <a:t>có</a:t>
            </a:r>
            <a:r>
              <a:rPr lang="en-US" baseline="0" dirty="0"/>
              <a:t> </a:t>
            </a:r>
            <a:r>
              <a:rPr lang="en-US" baseline="0" dirty="0" err="1"/>
              <a:t>hiệu</a:t>
            </a:r>
            <a:r>
              <a:rPr lang="en-US" baseline="0" dirty="0"/>
              <a:t> </a:t>
            </a:r>
            <a:r>
              <a:rPr lang="en-US" baseline="0" dirty="0" err="1"/>
              <a:t>ứng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919426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Chưa</a:t>
            </a:r>
            <a:r>
              <a:rPr lang="en-US" baseline="0" dirty="0"/>
              <a:t> </a:t>
            </a:r>
            <a:r>
              <a:rPr lang="en-US" baseline="0" dirty="0" err="1"/>
              <a:t>có</a:t>
            </a:r>
            <a:r>
              <a:rPr lang="en-US" baseline="0" dirty="0"/>
              <a:t> </a:t>
            </a:r>
            <a:r>
              <a:rPr lang="en-US" baseline="0" dirty="0" err="1"/>
              <a:t>hiệu</a:t>
            </a:r>
            <a:r>
              <a:rPr lang="en-US" baseline="0" dirty="0"/>
              <a:t> </a:t>
            </a:r>
            <a:r>
              <a:rPr lang="en-US" baseline="0" dirty="0" err="1"/>
              <a:t>ứng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992849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708583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456493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91937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172200" y="4629151"/>
            <a:ext cx="25146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pPr>
              <a:defRPr/>
            </a:pPr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4629151"/>
            <a:ext cx="3352801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3DFD78-BE32-4A22-A575-D204E533973B}" type="slidenum">
              <a:rPr lang="vi-VN" smtClean="0"/>
              <a:pPr>
                <a:defRPr/>
              </a:pPr>
              <a:t>‹#›</a:t>
            </a:fld>
            <a:endParaRPr lang="vi-VN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548640"/>
            <a:ext cx="6400800" cy="26060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67281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52836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317D0CEF-B417-44AB-A987-9193B90D188A}" type="datetimeFigureOut">
              <a:rPr lang="en-US" smtClean="0"/>
              <a:pPr/>
              <a:t>12/30/2021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4658C-399F-40C5-8F1C-3F8262FA4B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18121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bg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60" r:id="rId9"/>
    <p:sldLayoutId id="2147483661" r:id="rId10"/>
    <p:sldLayoutId id="214748366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notesSlide" Target="../notesSlides/notesSlide1.xml"/><Relationship Id="rId7" Type="http://schemas.microsoft.com/office/2007/relationships/media" Target="../media/media1.mp3"/><Relationship Id="rId2" Type="http://schemas.openxmlformats.org/officeDocument/2006/relationships/slideLayout" Target="../slideLayouts/slideLayout11.xml"/><Relationship Id="rId1" Type="http://schemas.openxmlformats.org/officeDocument/2006/relationships/audio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microsoft.com/office/2007/relationships/media" Target="../media/media2.mp3"/><Relationship Id="rId2" Type="http://schemas.openxmlformats.org/officeDocument/2006/relationships/slideLayout" Target="../slideLayouts/slideLayout7.xml"/><Relationship Id="rId1" Type="http://schemas.openxmlformats.org/officeDocument/2006/relationships/audio" Target="../media/media2.mp3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media1.mp3"/><Relationship Id="rId6" Type="http://schemas.microsoft.com/office/2007/relationships/media" Target="../media/media1.mp3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4791" t="53519" r="1" b="6482"/>
          <a:stretch>
            <a:fillRect/>
          </a:stretch>
        </p:blipFill>
        <p:spPr>
          <a:xfrm>
            <a:off x="7753352" y="2924265"/>
            <a:ext cx="1390650" cy="205740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1667" r="82708" b="15370"/>
          <a:stretch>
            <a:fillRect/>
          </a:stretch>
        </p:blipFill>
        <p:spPr>
          <a:xfrm>
            <a:off x="-35886" y="3762866"/>
            <a:ext cx="1581150" cy="66675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0593"/>
          <a:stretch>
            <a:fillRect/>
          </a:stretch>
        </p:blipFill>
        <p:spPr>
          <a:xfrm>
            <a:off x="0" y="4352924"/>
            <a:ext cx="9144000" cy="790575"/>
          </a:xfrm>
          <a:prstGeom prst="rect">
            <a:avLst/>
          </a:prstGeom>
        </p:spPr>
      </p:pic>
      <p:pic>
        <p:nvPicPr>
          <p:cNvPr id="14" name="6水果沙拉2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7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4267200" y="-956642"/>
            <a:ext cx="609600" cy="609600"/>
          </a:xfrm>
          <a:prstGeom prst="rect">
            <a:avLst/>
          </a:prstGeom>
        </p:spPr>
      </p:pic>
      <p:sp>
        <p:nvSpPr>
          <p:cNvPr id="21" name="圆角矩形 1"/>
          <p:cNvSpPr/>
          <p:nvPr/>
        </p:nvSpPr>
        <p:spPr>
          <a:xfrm>
            <a:off x="2280481" y="2904079"/>
            <a:ext cx="4066286" cy="818567"/>
          </a:xfrm>
          <a:prstGeom prst="roundRect">
            <a:avLst>
              <a:gd name="adj" fmla="val 50000"/>
            </a:avLst>
          </a:prstGeom>
          <a:solidFill>
            <a:srgbClr val="FDB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638" rIns="91276" bIns="45638" anchor="ctr"/>
          <a:lstStyle/>
          <a:p>
            <a:pPr algn="ctr" defTabSz="912495">
              <a:defRPr/>
            </a:pPr>
            <a:r>
              <a:rPr lang="en-US" altLang="zh-CN" sz="3600" b="1" dirty="0">
                <a:solidFill>
                  <a:srgbClr val="FF0000"/>
                </a:solidFill>
              </a:rPr>
              <a:t>TIẾNG VIỆT LỚP 1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  <p:sp>
        <p:nvSpPr>
          <p:cNvPr id="22" name="文本框 4"/>
          <p:cNvSpPr txBox="1">
            <a:spLocks noChangeArrowheads="1"/>
          </p:cNvSpPr>
          <p:nvPr/>
        </p:nvSpPr>
        <p:spPr bwMode="auto">
          <a:xfrm>
            <a:off x="2470966" y="4579159"/>
            <a:ext cx="4430690" cy="461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6" tIns="45638" rIns="91276" bIns="45638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2495"/>
            <a:r>
              <a:rPr lang="en-US" altLang="zh-CN" sz="2400" b="1" dirty="0" err="1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Giáo</a:t>
            </a:r>
            <a:r>
              <a:rPr lang="en-US" altLang="zh-CN" sz="2400" b="1" dirty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viên</a:t>
            </a:r>
            <a:r>
              <a:rPr lang="en-US" altLang="zh-CN" sz="2400" b="1" dirty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: </a:t>
            </a:r>
            <a:r>
              <a:rPr lang="en-US" altLang="zh-CN" sz="2400" b="1" dirty="0" err="1" smtClean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Nguyễn</a:t>
            </a:r>
            <a:r>
              <a:rPr lang="en-US" altLang="zh-CN" sz="2400" b="1" dirty="0" smtClean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Thị</a:t>
            </a:r>
            <a:r>
              <a:rPr lang="en-US" altLang="zh-CN" sz="2400" b="1" dirty="0" smtClean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Thúy</a:t>
            </a:r>
            <a:endParaRPr lang="zh-CN" altLang="en-US" sz="2400" b="1" dirty="0">
              <a:solidFill>
                <a:srgbClr val="C00000"/>
              </a:solidFill>
              <a:latin typeface="Tahoma" panose="020B0604030504040204" pitchFamily="34" charset="0"/>
              <a:cs typeface="Tahoma" panose="020B0604030504040204" pitchFamily="34" charset="0"/>
              <a:sym typeface="+mn-lt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636965" y="2419807"/>
            <a:ext cx="4184162" cy="3179204"/>
          </a:xfrm>
          <a:prstGeom prst="rect">
            <a:avLst/>
          </a:prstGeom>
          <a:noFill/>
        </p:spPr>
        <p:txBody>
          <a:bodyPr spcFirstLastPara="1" wrap="none" lIns="91276" tIns="45638" rIns="91276" bIns="45638">
            <a:prstTxWarp prst="textArchUp">
              <a:avLst>
                <a:gd name="adj" fmla="val 9957375"/>
              </a:avLst>
            </a:prstTxWarp>
            <a:spAutoFit/>
          </a:bodyPr>
          <a:lstStyle/>
          <a:p>
            <a:pPr algn="ctr" defTabSz="912495">
              <a:defRPr/>
            </a:pPr>
            <a:endParaRPr lang="en-US" sz="480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solidFill>
                <a:srgbClr val="0000FF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3" name="WordArt 6"/>
          <p:cNvSpPr>
            <a:spLocks noChangeArrowheads="1" noChangeShapeType="1" noTextEdit="1"/>
          </p:cNvSpPr>
          <p:nvPr/>
        </p:nvSpPr>
        <p:spPr bwMode="auto">
          <a:xfrm>
            <a:off x="1064421" y="1257302"/>
            <a:ext cx="6867730" cy="4112121"/>
          </a:xfrm>
          <a:prstGeom prst="rect">
            <a:avLst/>
          </a:prstGeom>
        </p:spPr>
        <p:txBody>
          <a:bodyPr spcFirstLastPara="1" wrap="none" lIns="68486" tIns="34289" rIns="68486" bIns="34289" fromWordArt="1">
            <a:prstTxWarp prst="textArchUp">
              <a:avLst>
                <a:gd name="adj" fmla="val 11020719"/>
              </a:avLst>
            </a:prstTxWarp>
          </a:bodyPr>
          <a:lstStyle/>
          <a:p>
            <a:pPr algn="ctr" defTabSz="684371"/>
            <a:r>
              <a:rPr lang="en-US" sz="2700" b="1" kern="10" dirty="0">
                <a:ln w="9525">
                  <a:solidFill>
                    <a:srgbClr val="993366"/>
                  </a:solidFill>
                  <a:rou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CHÀO MỪNG CÁC EM ĐẾN VỚI TIẾT</a:t>
            </a:r>
          </a:p>
        </p:txBody>
      </p:sp>
      <p:pic>
        <p:nvPicPr>
          <p:cNvPr id="16" name="图片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14720" y="0"/>
            <a:ext cx="1729280" cy="32356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fade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1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21" grpId="0" animBg="1"/>
      <p:bldP spid="22" grpId="0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20169" y="1947579"/>
            <a:ext cx="7703662" cy="1248341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HP001 4 hàng 2 ô ly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Khắp vườn, hoa tỏa hương ngào ngạt.</a:t>
            </a:r>
            <a:endParaRPr lang="en-US" sz="3200" dirty="0">
              <a:solidFill>
                <a:schemeClr val="tx1"/>
              </a:solidFill>
              <a:latin typeface="HP001 4 hàng 2 ô ly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75" y="635116"/>
            <a:ext cx="1527541" cy="4458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7" name="Picture 3" descr="C:\Users\DELL\Desktop\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640" y="280313"/>
            <a:ext cx="7988595" cy="45497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2989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919" y="1783729"/>
            <a:ext cx="4286373" cy="125108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38497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10" y="671634"/>
            <a:ext cx="1390405" cy="40582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039266" y="11253"/>
            <a:ext cx="30654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 của mây</a:t>
            </a:r>
            <a:endParaRPr lang="en-US" sz="24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/>
          <a:srcRect l="8832" t="5478" r="51140" b="2819"/>
          <a:stretch/>
        </p:blipFill>
        <p:spPr>
          <a:xfrm>
            <a:off x="1872552" y="477503"/>
            <a:ext cx="2574583" cy="230942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/>
          <a:srcRect l="52260" t="5671" r="7837" b="3115"/>
          <a:stretch/>
        </p:blipFill>
        <p:spPr>
          <a:xfrm>
            <a:off x="4761165" y="446682"/>
            <a:ext cx="2574583" cy="230942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/>
          <a:srcRect l="8069" t="8557" r="52017" b="2774"/>
          <a:stretch/>
        </p:blipFill>
        <p:spPr>
          <a:xfrm>
            <a:off x="1927306" y="2826294"/>
            <a:ext cx="2574582" cy="230942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/>
          <a:srcRect l="51250" t="8605" r="9096" b="2711"/>
          <a:stretch/>
        </p:blipFill>
        <p:spPr>
          <a:xfrm>
            <a:off x="4761165" y="2816022"/>
            <a:ext cx="2574583" cy="2309429"/>
          </a:xfrm>
          <a:prstGeom prst="rect">
            <a:avLst/>
          </a:prstGeom>
        </p:spPr>
      </p:pic>
      <p:pic>
        <p:nvPicPr>
          <p:cNvPr id="3" name="Chuyện của mây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38212" y="2655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14902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38610" y="4583738"/>
            <a:ext cx="2864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Quicksand Medium"/>
                <a:ea typeface="Arial-Rounded" panose="020B0500000000000000" pitchFamily="34" charset="0"/>
                <a:cs typeface="Arial-Rounded" panose="020B0500000000000000" pitchFamily="34" charset="0"/>
              </a:rPr>
              <a:t>Vì sao mây buồn</a:t>
            </a:r>
            <a:r>
              <a:rPr lang="vi-VN" sz="2400" dirty="0" smtClean="0">
                <a:latin typeface="Quicksand Medium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r>
              <a:rPr lang="en-US" sz="2400" dirty="0" smtClean="0">
                <a:latin typeface="Quicksand Medium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endParaRPr lang="en-US" sz="2400" dirty="0">
              <a:latin typeface="Quicksand Medium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10" y="671634"/>
            <a:ext cx="1390405" cy="40582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l="8832" t="5478" r="51140" b="2819"/>
          <a:stretch/>
        </p:blipFill>
        <p:spPr>
          <a:xfrm>
            <a:off x="1726058" y="481720"/>
            <a:ext cx="6010381" cy="40233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25963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78744" y="4564365"/>
            <a:ext cx="45865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Quicksand Medium"/>
                <a:ea typeface="Arial-Rounded" panose="020B0500000000000000" pitchFamily="34" charset="0"/>
                <a:cs typeface="Arial-Rounded" panose="020B0500000000000000" pitchFamily="34" charset="0"/>
              </a:rPr>
              <a:t>Vì sao mây muốn đi làm mưa</a:t>
            </a:r>
            <a:r>
              <a:rPr lang="vi-VN" sz="2400" dirty="0" smtClean="0">
                <a:latin typeface="Quicksand Medium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2400" dirty="0">
              <a:latin typeface="Quicksand Medium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10" y="671634"/>
            <a:ext cx="1390405" cy="40582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l="52260" t="5671" r="7837" b="3115"/>
          <a:stretch/>
        </p:blipFill>
        <p:spPr>
          <a:xfrm>
            <a:off x="1818526" y="452514"/>
            <a:ext cx="5712431" cy="40233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88678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10" y="671634"/>
            <a:ext cx="1390405" cy="40582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58530" y="4573628"/>
            <a:ext cx="7305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Quicksand Medium"/>
                <a:ea typeface="Arial-Rounded" panose="020B0500000000000000" pitchFamily="34" charset="0"/>
                <a:cs typeface="Arial-Rounded" panose="020B0500000000000000" pitchFamily="34" charset="0"/>
              </a:rPr>
              <a:t>Mưa xuống, con người và cỏ cây như thế nào</a:t>
            </a:r>
            <a:r>
              <a:rPr lang="vi-VN" sz="2400" dirty="0" smtClean="0">
                <a:latin typeface="Quicksand Medium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2400" dirty="0">
              <a:latin typeface="Quicksand Medium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l="8069" t="8557" r="52017" b="2774"/>
          <a:stretch/>
        </p:blipFill>
        <p:spPr>
          <a:xfrm>
            <a:off x="1849348" y="481441"/>
            <a:ext cx="5311740" cy="40233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77022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50538" y="4578100"/>
            <a:ext cx="5270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Quicksand Medium"/>
                <a:ea typeface="Arial-Rounded" panose="020B0500000000000000" pitchFamily="34" charset="0"/>
                <a:cs typeface="Arial-Rounded" panose="020B0500000000000000" pitchFamily="34" charset="0"/>
              </a:rPr>
              <a:t>Nước biến thành mây như thế nào</a:t>
            </a:r>
            <a:r>
              <a:rPr lang="vi-VN" sz="2400" dirty="0" smtClean="0">
                <a:latin typeface="Quicksand Medium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2400" dirty="0">
              <a:latin typeface="Quicksand Medium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10" y="671634"/>
            <a:ext cx="1390405" cy="40582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l="51250" t="8605" r="9096" b="2711"/>
          <a:stretch/>
        </p:blipFill>
        <p:spPr>
          <a:xfrm>
            <a:off x="1746607" y="476082"/>
            <a:ext cx="5574926" cy="40233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8041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10" y="671634"/>
            <a:ext cx="1390405" cy="40582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045557" y="92780"/>
            <a:ext cx="30654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 của mây</a:t>
            </a:r>
            <a:endParaRPr lang="en-US" sz="24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/>
          <a:srcRect l="8069" t="8557" r="52017" b="2774"/>
          <a:stretch/>
        </p:blipFill>
        <p:spPr>
          <a:xfrm>
            <a:off x="2267082" y="3009176"/>
            <a:ext cx="2379373" cy="213432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/>
          <a:srcRect l="51250" t="8605" r="9096" b="2711"/>
          <a:stretch/>
        </p:blipFill>
        <p:spPr>
          <a:xfrm>
            <a:off x="4761165" y="2988629"/>
            <a:ext cx="2379374" cy="213432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l="8832" t="5478" r="51140" b="2819"/>
          <a:stretch/>
        </p:blipFill>
        <p:spPr>
          <a:xfrm>
            <a:off x="2267081" y="671634"/>
            <a:ext cx="2379374" cy="221394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/>
          <a:srcRect l="52260" t="5671" r="7837" b="3115"/>
          <a:stretch/>
        </p:blipFill>
        <p:spPr>
          <a:xfrm>
            <a:off x="4834953" y="671634"/>
            <a:ext cx="2379374" cy="21420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20977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5470"/>
            <a:ext cx="9144000" cy="5143500"/>
          </a:xfrm>
          <a:prstGeom prst="rect">
            <a:avLst/>
          </a:prstGeom>
        </p:spPr>
      </p:pic>
      <p:sp>
        <p:nvSpPr>
          <p:cNvPr id="4" name="Content Placeholder 2"/>
          <p:cNvSpPr txBox="1">
            <a:spLocks/>
          </p:cNvSpPr>
          <p:nvPr/>
        </p:nvSpPr>
        <p:spPr>
          <a:xfrm>
            <a:off x="179512" y="-2626"/>
            <a:ext cx="8784976" cy="49925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VẬN DỤNG</a:t>
            </a:r>
          </a:p>
          <a:p>
            <a:pPr marL="0" indent="0">
              <a:buNone/>
            </a:pPr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5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5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endParaRPr lang="en-US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5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endParaRPr lang="en-US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5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5448776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236" y="111355"/>
            <a:ext cx="1971950" cy="9288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63091" y="950410"/>
            <a:ext cx="1739925" cy="76174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4500" b="1">
                <a:solidFill>
                  <a:srgbClr val="FF0000"/>
                </a:solidFill>
                <a:latin typeface="VNI-Avo" pitchFamily="2" charset="0"/>
              </a:rPr>
              <a:t>oa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22207" y="969148"/>
            <a:ext cx="1644917" cy="76174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4500" b="1">
                <a:solidFill>
                  <a:srgbClr val="FF0000"/>
                </a:solidFill>
                <a:latin typeface="VNI-Avo" pitchFamily="2" charset="0"/>
              </a:rPr>
              <a:t>oe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4824" y="1742242"/>
            <a:ext cx="1834787" cy="74635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4400" b="1">
                <a:solidFill>
                  <a:schemeClr val="accent5">
                    <a:lumMod val="75000"/>
                  </a:schemeClr>
                </a:solidFill>
                <a:latin typeface="VNI-Avo" pitchFamily="2" charset="0"/>
              </a:rPr>
              <a:t>hoøa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57931" y="1737837"/>
            <a:ext cx="1548356" cy="74635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4400" b="1">
                <a:solidFill>
                  <a:schemeClr val="accent5">
                    <a:lumMod val="75000"/>
                  </a:schemeClr>
                </a:solidFill>
                <a:latin typeface="VNI-Avo" pitchFamily="2" charset="0"/>
              </a:rPr>
              <a:t>loa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69973" y="1742781"/>
            <a:ext cx="1617475" cy="74635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4400" b="1">
                <a:solidFill>
                  <a:schemeClr val="accent5">
                    <a:lumMod val="75000"/>
                  </a:schemeClr>
                </a:solidFill>
                <a:latin typeface="VNI-Avo" pitchFamily="2" charset="0"/>
              </a:rPr>
              <a:t>toûa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2729" y="3573501"/>
            <a:ext cx="2578115" cy="74635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4400" b="1">
                <a:solidFill>
                  <a:srgbClr val="0070C0"/>
                </a:solidFill>
                <a:latin typeface="VNI-Avo" pitchFamily="2" charset="0"/>
              </a:rPr>
              <a:t>ñoùa hoa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50526" y="3573501"/>
            <a:ext cx="2902562" cy="74635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4400" b="1">
                <a:solidFill>
                  <a:srgbClr val="0070C0"/>
                </a:solidFill>
                <a:latin typeface="VNI-Avo" pitchFamily="2" charset="0"/>
              </a:rPr>
              <a:t>vaùy xoøe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52836" y="3556645"/>
            <a:ext cx="3801439" cy="74635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4400" b="1">
                <a:solidFill>
                  <a:srgbClr val="0070C0"/>
                </a:solidFill>
                <a:latin typeface="VNI-Avo" pitchFamily="2" charset="0"/>
              </a:rPr>
              <a:t>chích choøe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C54D32E9-B571-461E-A45B-0E6FDE680A17}"/>
              </a:ext>
            </a:extLst>
          </p:cNvPr>
          <p:cNvSpPr txBox="1"/>
          <p:nvPr/>
        </p:nvSpPr>
        <p:spPr>
          <a:xfrm>
            <a:off x="7270059" y="1736300"/>
            <a:ext cx="1617475" cy="74635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4400" b="1">
                <a:solidFill>
                  <a:schemeClr val="accent5">
                    <a:lumMod val="75000"/>
                  </a:schemeClr>
                </a:solidFill>
                <a:latin typeface="VNI-Avo" pitchFamily="2" charset="0"/>
              </a:rPr>
              <a:t>xoùa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87FCA4DD-3E53-4DBC-BC91-8D0EEF927ECF}"/>
              </a:ext>
            </a:extLst>
          </p:cNvPr>
          <p:cNvSpPr txBox="1"/>
          <p:nvPr/>
        </p:nvSpPr>
        <p:spPr>
          <a:xfrm>
            <a:off x="1034824" y="2653836"/>
            <a:ext cx="1581755" cy="74635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4400" b="1">
                <a:solidFill>
                  <a:schemeClr val="accent5">
                    <a:lumMod val="75000"/>
                  </a:schemeClr>
                </a:solidFill>
                <a:latin typeface="VNI-Avo" pitchFamily="2" charset="0"/>
              </a:rPr>
              <a:t>khoûe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59F12043-57FF-41E9-B88A-2CDD1A312429}"/>
              </a:ext>
            </a:extLst>
          </p:cNvPr>
          <p:cNvSpPr txBox="1"/>
          <p:nvPr/>
        </p:nvSpPr>
        <p:spPr>
          <a:xfrm>
            <a:off x="3057931" y="2649431"/>
            <a:ext cx="1548356" cy="74635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4400" b="1">
                <a:solidFill>
                  <a:schemeClr val="accent5">
                    <a:lumMod val="75000"/>
                  </a:schemeClr>
                </a:solidFill>
                <a:latin typeface="VNI-Avo" pitchFamily="2" charset="0"/>
              </a:rPr>
              <a:t>loe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B1635EB9-7CDD-4FDB-B5CC-9FA11A9C253F}"/>
              </a:ext>
            </a:extLst>
          </p:cNvPr>
          <p:cNvSpPr txBox="1"/>
          <p:nvPr/>
        </p:nvSpPr>
        <p:spPr>
          <a:xfrm>
            <a:off x="5069974" y="2654375"/>
            <a:ext cx="1947053" cy="74635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4400" b="1">
                <a:solidFill>
                  <a:schemeClr val="accent5">
                    <a:lumMod val="75000"/>
                  </a:schemeClr>
                </a:solidFill>
                <a:latin typeface="VNI-Avo" pitchFamily="2" charset="0"/>
              </a:rPr>
              <a:t>toùe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A9FEF834-A01D-4317-BCA0-22EDF95A369C}"/>
              </a:ext>
            </a:extLst>
          </p:cNvPr>
          <p:cNvSpPr txBox="1"/>
          <p:nvPr/>
        </p:nvSpPr>
        <p:spPr>
          <a:xfrm>
            <a:off x="7270059" y="2647894"/>
            <a:ext cx="1710434" cy="74635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4400" b="1">
                <a:solidFill>
                  <a:schemeClr val="accent5">
                    <a:lumMod val="75000"/>
                  </a:schemeClr>
                </a:solidFill>
                <a:latin typeface="VNI-Avo" pitchFamily="2" charset="0"/>
              </a:rPr>
              <a:t>xoøe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616579" y="123288"/>
            <a:ext cx="3373024" cy="777272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950" b="1" dirty="0" err="1" smtClean="0">
                <a:solidFill>
                  <a:srgbClr val="FF0000"/>
                </a:solidFill>
                <a:latin typeface="Times New Roman" panose="02020603050405020304" charset="0"/>
                <a:ea typeface="AvantGarde" pitchFamily="2" charset="0"/>
                <a:cs typeface="Times New Roman" panose="02020603050405020304" charset="0"/>
              </a:rPr>
              <a:t>Khởi</a:t>
            </a:r>
            <a:r>
              <a:rPr lang="en-US" sz="4950" b="1" dirty="0" smtClean="0">
                <a:solidFill>
                  <a:srgbClr val="FF0000"/>
                </a:solidFill>
                <a:latin typeface="Times New Roman" panose="02020603050405020304" charset="0"/>
                <a:ea typeface="AvantGarde" pitchFamily="2" charset="0"/>
                <a:cs typeface="Times New Roman" panose="02020603050405020304" charset="0"/>
              </a:rPr>
              <a:t> </a:t>
            </a:r>
            <a:r>
              <a:rPr lang="en-US" sz="4950" b="1" dirty="0" err="1" smtClean="0">
                <a:solidFill>
                  <a:srgbClr val="FF0000"/>
                </a:solidFill>
                <a:latin typeface="Times New Roman" panose="02020603050405020304" charset="0"/>
                <a:ea typeface="AvantGarde" pitchFamily="2" charset="0"/>
                <a:cs typeface="Times New Roman" panose="02020603050405020304" charset="0"/>
              </a:rPr>
              <a:t>động</a:t>
            </a:r>
            <a:endParaRPr lang="en-US" sz="4950" b="1" dirty="0">
              <a:solidFill>
                <a:srgbClr val="FF0000"/>
              </a:solidFill>
              <a:latin typeface="Times New Roman" panose="02020603050405020304" charset="0"/>
              <a:ea typeface="AvantGarde" pitchFamily="2" charset="0"/>
              <a:cs typeface="Times New Roman" panose="0202060305040502030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98801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1" grpId="0"/>
      <p:bldP spid="12" grpId="0"/>
      <p:bldP spid="16" grpId="0"/>
      <p:bldP spid="17" grpId="0"/>
      <p:bldP spid="18" grpId="0"/>
      <p:bldP spid="23" grpId="0"/>
      <p:bldP spid="24" grpId="0"/>
      <p:bldP spid="31" grpId="0"/>
      <p:bldP spid="32" grpId="0"/>
      <p:bldP spid="3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2798035" y="71920"/>
            <a:ext cx="3958155" cy="123289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 </a:t>
            </a:r>
            <a:r>
              <a:rPr lang="en-GB" sz="5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75</a:t>
            </a:r>
            <a:endParaRPr sz="54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1618060" y="1304752"/>
            <a:ext cx="6338614" cy="128177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>
              <a:buClr>
                <a:schemeClr val="dk1"/>
              </a:buClr>
              <a:buSzPts val="5200"/>
            </a:pPr>
            <a:r>
              <a:rPr lang="en-GB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 tập và kể </a:t>
            </a:r>
            <a:r>
              <a:rPr lang="en-GB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chuyện:</a:t>
            </a:r>
          </a:p>
          <a:p>
            <a:pPr marL="0" indent="0">
              <a:buClr>
                <a:schemeClr val="dk1"/>
              </a:buClr>
              <a:buSzPts val="5200"/>
            </a:pPr>
            <a:r>
              <a:rPr lang="en-GB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 của mây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77760"/>
            <a:ext cx="2424223" cy="226573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34998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>
          <a:xfrm>
            <a:off x="164387" y="1452170"/>
            <a:ext cx="8835775" cy="12807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solidFill>
                  <a:schemeClr val="tx1"/>
                </a:solidFill>
                <a:latin typeface="Times New Roman" panose="02020603050405020304" charset="0"/>
                <a:ea typeface="AvantGarde" pitchFamily="2" charset="0"/>
                <a:cs typeface="Times New Roman" panose="02020603050405020304" charset="0"/>
              </a:rPr>
              <a:t>THỰC HÀNH</a:t>
            </a:r>
          </a:p>
        </p:txBody>
      </p:sp>
    </p:spTree>
    <p:extLst>
      <p:ext uri="{BB962C8B-B14F-4D97-AF65-F5344CB8AC3E}">
        <p14:creationId xmlns="" xmlns:p14="http://schemas.microsoft.com/office/powerpoint/2010/main" val="3673685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23982" y="1680604"/>
            <a:ext cx="1345911" cy="72566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vi-VN" sz="4800" b="1">
                <a:solidFill>
                  <a:srgbClr val="002060"/>
                </a:solidFill>
                <a:latin typeface="Times New Roman" panose="02020603050405020304" charset="0"/>
                <a:ea typeface="AvantGarde" pitchFamily="2" charset="0"/>
                <a:cs typeface="Times New Roman" panose="02020603050405020304" charset="0"/>
              </a:rPr>
              <a:t>ước</a:t>
            </a:r>
            <a:endParaRPr lang="en-US" sz="4800" b="1" dirty="0">
              <a:solidFill>
                <a:srgbClr val="002060"/>
              </a:solidFill>
              <a:latin typeface="Times New Roman" panose="02020603050405020304" charset="0"/>
              <a:ea typeface="AvantGarde" pitchFamily="2" charset="0"/>
              <a:cs typeface="Times New Roman" panose="0202060305040502030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916338" y="1690879"/>
            <a:ext cx="1359202" cy="71538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4800" b="1" smtClean="0">
                <a:solidFill>
                  <a:srgbClr val="002060"/>
                </a:solidFill>
                <a:latin typeface="Times New Roman" panose="02020603050405020304" charset="0"/>
                <a:ea typeface="AvantGarde" pitchFamily="2" charset="0"/>
                <a:cs typeface="Times New Roman" panose="02020603050405020304" charset="0"/>
              </a:rPr>
              <a:t>l</a:t>
            </a:r>
            <a:r>
              <a:rPr lang="vi-VN" sz="4800" b="1">
                <a:solidFill>
                  <a:srgbClr val="002060"/>
                </a:solidFill>
                <a:latin typeface="Times New Roman" panose="02020603050405020304" charset="0"/>
                <a:ea typeface="AvantGarde" pitchFamily="2" charset="0"/>
                <a:cs typeface="Times New Roman" panose="02020603050405020304" charset="0"/>
              </a:rPr>
              <a:t>ướt</a:t>
            </a:r>
            <a:endParaRPr lang="en-US" sz="4800" b="1" dirty="0">
              <a:solidFill>
                <a:srgbClr val="002060"/>
              </a:solidFill>
              <a:latin typeface="Times New Roman" panose="02020603050405020304" charset="0"/>
              <a:ea typeface="AvantGarde" pitchFamily="2" charset="0"/>
              <a:cs typeface="Times New Roman" panose="0202060305040502030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258304" y="1720468"/>
            <a:ext cx="1358253" cy="6858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vi-VN" sz="4800" b="1">
                <a:solidFill>
                  <a:srgbClr val="002060"/>
                </a:solidFill>
                <a:latin typeface="Times New Roman" panose="02020603050405020304" charset="0"/>
                <a:ea typeface="AvantGarde" pitchFamily="2" charset="0"/>
                <a:cs typeface="Times New Roman" panose="02020603050405020304" charset="0"/>
              </a:rPr>
              <a:t>ướp</a:t>
            </a:r>
            <a:endParaRPr lang="en-US" sz="4800" b="1" dirty="0">
              <a:solidFill>
                <a:srgbClr val="002060"/>
              </a:solidFill>
              <a:latin typeface="Times New Roman" panose="02020603050405020304" charset="0"/>
              <a:ea typeface="AvantGarde" pitchFamily="2" charset="0"/>
              <a:cs typeface="Times New Roman" panose="020206030504050203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652968" y="2941047"/>
            <a:ext cx="1360811" cy="6858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4800" b="1" smtClean="0">
                <a:solidFill>
                  <a:srgbClr val="002060"/>
                </a:solidFill>
                <a:latin typeface="Times New Roman" panose="02020603050405020304" charset="0"/>
                <a:ea typeface="AvantGarde" pitchFamily="2" charset="0"/>
                <a:cs typeface="Times New Roman" panose="02020603050405020304" charset="0"/>
              </a:rPr>
              <a:t>hoa</a:t>
            </a:r>
            <a:endParaRPr lang="en-US" sz="4800" b="1" dirty="0">
              <a:solidFill>
                <a:srgbClr val="002060"/>
              </a:solidFill>
              <a:latin typeface="Times New Roman" panose="02020603050405020304" charset="0"/>
              <a:ea typeface="AvantGarde" pitchFamily="2" charset="0"/>
              <a:cs typeface="Times New Roman" panose="0202060305040502030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328834" y="1720468"/>
            <a:ext cx="1869897" cy="6858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4800" b="1" smtClean="0">
                <a:solidFill>
                  <a:srgbClr val="002060"/>
                </a:solidFill>
                <a:latin typeface="Times New Roman" panose="02020603050405020304" charset="0"/>
                <a:ea typeface="AvantGarde" pitchFamily="2" charset="0"/>
                <a:cs typeface="Times New Roman" panose="02020603050405020304" charset="0"/>
              </a:rPr>
              <a:t>g</a:t>
            </a:r>
            <a:r>
              <a:rPr lang="vi-VN" sz="4800" b="1" smtClean="0">
                <a:solidFill>
                  <a:srgbClr val="002060"/>
                </a:solidFill>
                <a:latin typeface="Times New Roman" panose="02020603050405020304" charset="0"/>
                <a:ea typeface="AvantGarde" pitchFamily="2" charset="0"/>
                <a:cs typeface="Times New Roman" panose="02020603050405020304" charset="0"/>
              </a:rPr>
              <a:t>ươ</a:t>
            </a:r>
            <a:r>
              <a:rPr lang="en-US" sz="4800" b="1" smtClean="0">
                <a:solidFill>
                  <a:srgbClr val="002060"/>
                </a:solidFill>
                <a:latin typeface="Times New Roman" panose="02020603050405020304" charset="0"/>
                <a:ea typeface="AvantGarde" pitchFamily="2" charset="0"/>
                <a:cs typeface="Times New Roman" panose="02020603050405020304" charset="0"/>
              </a:rPr>
              <a:t>m</a:t>
            </a:r>
            <a:endParaRPr lang="en-US" sz="4800" b="1" dirty="0">
              <a:solidFill>
                <a:srgbClr val="002060"/>
              </a:solidFill>
              <a:latin typeface="Times New Roman" panose="02020603050405020304" charset="0"/>
              <a:ea typeface="AvantGarde" pitchFamily="2" charset="0"/>
              <a:cs typeface="Times New Roman" panose="0202060305040502030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333431" y="2921561"/>
            <a:ext cx="2241958" cy="6858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4800" b="1" smtClean="0">
                <a:solidFill>
                  <a:srgbClr val="002060"/>
                </a:solidFill>
                <a:latin typeface="Times New Roman" panose="02020603050405020304" charset="0"/>
                <a:ea typeface="AvantGarde" pitchFamily="2" charset="0"/>
                <a:cs typeface="Times New Roman" panose="02020603050405020304" charset="0"/>
              </a:rPr>
              <a:t>h</a:t>
            </a:r>
            <a:r>
              <a:rPr lang="vi-VN" sz="4800" b="1" smtClean="0">
                <a:solidFill>
                  <a:srgbClr val="002060"/>
                </a:solidFill>
                <a:latin typeface="Times New Roman" panose="02020603050405020304" charset="0"/>
                <a:ea typeface="AvantGarde" pitchFamily="2" charset="0"/>
                <a:cs typeface="Times New Roman" panose="02020603050405020304" charset="0"/>
              </a:rPr>
              <a:t>ươ</a:t>
            </a:r>
            <a:r>
              <a:rPr lang="en-US" sz="4800" b="1" smtClean="0">
                <a:solidFill>
                  <a:srgbClr val="002060"/>
                </a:solidFill>
                <a:latin typeface="Times New Roman" panose="02020603050405020304" charset="0"/>
                <a:ea typeface="AvantGarde" pitchFamily="2" charset="0"/>
                <a:cs typeface="Times New Roman" panose="02020603050405020304" charset="0"/>
              </a:rPr>
              <a:t>ng</a:t>
            </a:r>
            <a:endParaRPr lang="en-US" sz="4800" b="1" dirty="0">
              <a:solidFill>
                <a:srgbClr val="002060"/>
              </a:solidFill>
              <a:latin typeface="Times New Roman" panose="02020603050405020304" charset="0"/>
              <a:ea typeface="AvantGarde" pitchFamily="2" charset="0"/>
              <a:cs typeface="Times New Roman" panose="0202060305040502030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739847" y="1720468"/>
            <a:ext cx="1582220" cy="6858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4800" b="1" smtClean="0">
                <a:solidFill>
                  <a:srgbClr val="002060"/>
                </a:solidFill>
                <a:latin typeface="Times New Roman" panose="02020603050405020304" charset="0"/>
                <a:ea typeface="AvantGarde" pitchFamily="2" charset="0"/>
                <a:cs typeface="Times New Roman" panose="02020603050405020304" charset="0"/>
              </a:rPr>
              <a:t>l</a:t>
            </a:r>
            <a:r>
              <a:rPr lang="vi-VN" sz="4800" b="1">
                <a:solidFill>
                  <a:srgbClr val="002060"/>
                </a:solidFill>
                <a:latin typeface="Times New Roman" panose="02020603050405020304" charset="0"/>
                <a:ea typeface="AvantGarde" pitchFamily="2" charset="0"/>
                <a:cs typeface="Times New Roman" panose="02020603050405020304" charset="0"/>
              </a:rPr>
              <a:t>ượn</a:t>
            </a:r>
            <a:endParaRPr lang="en-US" sz="4800" b="1" dirty="0">
              <a:solidFill>
                <a:srgbClr val="002060"/>
              </a:solidFill>
              <a:latin typeface="Times New Roman" panose="02020603050405020304" charset="0"/>
              <a:ea typeface="AvantGarde" pitchFamily="2" charset="0"/>
              <a:cs typeface="Times New Roman" panose="0202060305040502030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6200" y="32534"/>
            <a:ext cx="2022764" cy="6858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5000" b="1">
                <a:solidFill>
                  <a:schemeClr val="tx1"/>
                </a:solidFill>
                <a:latin typeface="Times New Roman" panose="02020603050405020304" charset="0"/>
                <a:ea typeface="AvantGarde" pitchFamily="2" charset="0"/>
                <a:cs typeface="Times New Roman" panose="02020603050405020304" charset="0"/>
              </a:rPr>
              <a:t>1. Đọc </a:t>
            </a:r>
            <a:endParaRPr lang="en-US" sz="5000" b="1" dirty="0">
              <a:solidFill>
                <a:schemeClr val="tx1"/>
              </a:solidFill>
              <a:latin typeface="Times New Roman" panose="02020603050405020304" charset="0"/>
              <a:ea typeface="AvantGarde" pitchFamily="2" charset="0"/>
              <a:cs typeface="Times New Roman" panose="02020603050405020304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5137072" y="2955026"/>
            <a:ext cx="1345470" cy="6858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4800" b="1" smtClean="0">
                <a:solidFill>
                  <a:srgbClr val="002060"/>
                </a:solidFill>
                <a:latin typeface="Times New Roman" panose="02020603050405020304" charset="0"/>
                <a:ea typeface="AvantGarde" pitchFamily="2" charset="0"/>
                <a:cs typeface="Times New Roman" panose="02020603050405020304" charset="0"/>
              </a:rPr>
              <a:t>loe</a:t>
            </a:r>
            <a:endParaRPr lang="en-US" sz="4800" b="1" dirty="0">
              <a:solidFill>
                <a:srgbClr val="002060"/>
              </a:solidFill>
              <a:latin typeface="Times New Roman" panose="02020603050405020304" charset="0"/>
              <a:ea typeface="AvantGarde" pitchFamily="2" charset="0"/>
              <a:cs typeface="Times New Roman" panose="0202060305040502030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3881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6" grpId="0" animBg="1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76200" y="1290192"/>
            <a:ext cx="2882757" cy="6858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4800" b="1" smtClean="0">
                <a:solidFill>
                  <a:srgbClr val="0000CC"/>
                </a:solidFill>
                <a:latin typeface="Times New Roman" panose="02020603050405020304" charset="0"/>
                <a:ea typeface="AvantGarde" pitchFamily="2" charset="0"/>
                <a:cs typeface="Times New Roman" panose="02020603050405020304" charset="0"/>
              </a:rPr>
              <a:t>l</a:t>
            </a:r>
            <a:r>
              <a:rPr lang="vi-VN" sz="4800" b="1" smtClean="0">
                <a:solidFill>
                  <a:srgbClr val="0000CC"/>
                </a:solidFill>
                <a:latin typeface="Times New Roman" panose="02020603050405020304" charset="0"/>
                <a:ea typeface="AvantGarde" pitchFamily="2" charset="0"/>
                <a:cs typeface="Times New Roman" panose="02020603050405020304" charset="0"/>
              </a:rPr>
              <a:t>ướt</a:t>
            </a:r>
            <a:r>
              <a:rPr lang="en-US" sz="4800" b="1">
                <a:solidFill>
                  <a:srgbClr val="0000CC"/>
                </a:solidFill>
                <a:latin typeface="Times New Roman" panose="02020603050405020304" charset="0"/>
                <a:ea typeface="AvantGarde" pitchFamily="2" charset="0"/>
                <a:cs typeface="Times New Roman" panose="02020603050405020304" charset="0"/>
              </a:rPr>
              <a:t> sóng</a:t>
            </a:r>
            <a:endParaRPr lang="en-US" sz="4800" b="1" dirty="0">
              <a:solidFill>
                <a:srgbClr val="0000CC"/>
              </a:solidFill>
              <a:latin typeface="Times New Roman" panose="02020603050405020304" charset="0"/>
              <a:ea typeface="AvantGarde" pitchFamily="2" charset="0"/>
              <a:cs typeface="Times New Roman" panose="0202060305040502030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053741" y="1290192"/>
            <a:ext cx="2516458" cy="715389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vi-VN" sz="4800" b="1">
                <a:solidFill>
                  <a:srgbClr val="0000CC"/>
                </a:solidFill>
                <a:latin typeface="Times New Roman" panose="02020603050405020304" charset="0"/>
                <a:ea typeface="AvantGarde" pitchFamily="2" charset="0"/>
                <a:cs typeface="Times New Roman" panose="02020603050405020304" charset="0"/>
              </a:rPr>
              <a:t>ước</a:t>
            </a:r>
            <a:r>
              <a:rPr lang="en-US" sz="4800" b="1" smtClean="0">
                <a:solidFill>
                  <a:srgbClr val="0000CC"/>
                </a:solidFill>
                <a:latin typeface="Times New Roman" panose="02020603050405020304" charset="0"/>
                <a:ea typeface="AvantGarde" pitchFamily="2" charset="0"/>
                <a:cs typeface="Times New Roman" panose="02020603050405020304" charset="0"/>
              </a:rPr>
              <a:t> m</a:t>
            </a:r>
            <a:r>
              <a:rPr lang="vi-VN" sz="4800" b="1">
                <a:solidFill>
                  <a:srgbClr val="0000CC"/>
                </a:solidFill>
                <a:latin typeface="Times New Roman" panose="02020603050405020304" charset="0"/>
                <a:ea typeface="AvantGarde" pitchFamily="2" charset="0"/>
                <a:cs typeface="Times New Roman" panose="02020603050405020304" charset="0"/>
              </a:rPr>
              <a:t>ơ</a:t>
            </a:r>
            <a:endParaRPr lang="en-US" sz="4800" b="1" dirty="0">
              <a:solidFill>
                <a:srgbClr val="0000CC"/>
              </a:solidFill>
              <a:latin typeface="Times New Roman" panose="02020603050405020304" charset="0"/>
              <a:ea typeface="AvantGarde" pitchFamily="2" charset="0"/>
              <a:cs typeface="Times New Roman" panose="0202060305040502030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2908" y="2383849"/>
            <a:ext cx="3026924" cy="6858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4800" b="1">
                <a:solidFill>
                  <a:srgbClr val="C00000"/>
                </a:solidFill>
                <a:latin typeface="Times New Roman" panose="02020603050405020304" charset="0"/>
                <a:ea typeface="AvantGarde" pitchFamily="2" charset="0"/>
                <a:cs typeface="Times New Roman" panose="02020603050405020304" charset="0"/>
              </a:rPr>
              <a:t>h</a:t>
            </a:r>
            <a:r>
              <a:rPr lang="en-US" sz="4800" b="1" smtClean="0">
                <a:solidFill>
                  <a:srgbClr val="C00000"/>
                </a:solidFill>
                <a:latin typeface="Times New Roman" panose="02020603050405020304" charset="0"/>
                <a:ea typeface="AvantGarde" pitchFamily="2" charset="0"/>
                <a:cs typeface="Times New Roman" panose="02020603050405020304" charset="0"/>
              </a:rPr>
              <a:t>ạt c</a:t>
            </a:r>
            <a:r>
              <a:rPr lang="vi-VN" sz="4800" b="1">
                <a:solidFill>
                  <a:srgbClr val="C00000"/>
                </a:solidFill>
                <a:latin typeface="Times New Roman" panose="02020603050405020304" charset="0"/>
                <a:ea typeface="AvantGarde" pitchFamily="2" charset="0"/>
                <a:cs typeface="Times New Roman" panose="02020603050405020304" charset="0"/>
              </a:rPr>
              <a:t>ườm</a:t>
            </a:r>
            <a:endParaRPr lang="en-US" sz="4800" b="1" dirty="0">
              <a:solidFill>
                <a:srgbClr val="C00000"/>
              </a:solidFill>
              <a:latin typeface="Times New Roman" panose="02020603050405020304" charset="0"/>
              <a:ea typeface="AvantGarde" pitchFamily="2" charset="0"/>
              <a:cs typeface="Times New Roman" panose="020206030504050203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827585" y="3506130"/>
            <a:ext cx="3722393" cy="6858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4800" b="1" smtClean="0">
                <a:solidFill>
                  <a:schemeClr val="tx1"/>
                </a:solidFill>
                <a:latin typeface="Times New Roman" panose="02020603050405020304" charset="0"/>
                <a:ea typeface="AvantGarde" pitchFamily="2" charset="0"/>
                <a:cs typeface="Times New Roman" panose="02020603050405020304" charset="0"/>
              </a:rPr>
              <a:t>vàng hoe</a:t>
            </a:r>
            <a:endParaRPr lang="en-US" sz="4800" b="1" dirty="0">
              <a:solidFill>
                <a:schemeClr val="tx1"/>
              </a:solidFill>
              <a:latin typeface="Times New Roman" panose="02020603050405020304" charset="0"/>
              <a:ea typeface="AvantGarde" pitchFamily="2" charset="0"/>
              <a:cs typeface="Times New Roman" panose="0202060305040502030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681609" y="1290192"/>
            <a:ext cx="3425321" cy="6858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4800" b="1">
                <a:solidFill>
                  <a:srgbClr val="0000CC"/>
                </a:solidFill>
                <a:latin typeface="Times New Roman" panose="02020603050405020304" charset="0"/>
                <a:ea typeface="AvantGarde" pitchFamily="2" charset="0"/>
                <a:cs typeface="Times New Roman" panose="02020603050405020304" charset="0"/>
              </a:rPr>
              <a:t>m</a:t>
            </a:r>
            <a:r>
              <a:rPr lang="en-US" sz="4800" b="1" smtClean="0">
                <a:solidFill>
                  <a:srgbClr val="0000CC"/>
                </a:solidFill>
                <a:latin typeface="Times New Roman" panose="02020603050405020304" charset="0"/>
                <a:ea typeface="AvantGarde" pitchFamily="2" charset="0"/>
                <a:cs typeface="Times New Roman" panose="02020603050405020304" charset="0"/>
              </a:rPr>
              <a:t>èo m</a:t>
            </a:r>
            <a:r>
              <a:rPr lang="vi-VN" sz="4800" b="1">
                <a:solidFill>
                  <a:srgbClr val="0000CC"/>
                </a:solidFill>
                <a:latin typeface="Times New Roman" panose="02020603050405020304" charset="0"/>
                <a:ea typeface="AvantGarde" pitchFamily="2" charset="0"/>
                <a:cs typeface="Times New Roman" panose="02020603050405020304" charset="0"/>
              </a:rPr>
              <a:t>ướp</a:t>
            </a:r>
            <a:endParaRPr lang="en-US" sz="4800" b="1" dirty="0">
              <a:solidFill>
                <a:srgbClr val="0000CC"/>
              </a:solidFill>
              <a:latin typeface="Times New Roman" panose="02020603050405020304" charset="0"/>
              <a:ea typeface="AvantGarde" pitchFamily="2" charset="0"/>
              <a:cs typeface="Times New Roman" panose="0202060305040502030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973035" y="2366762"/>
            <a:ext cx="3133894" cy="6858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4800" b="1" smtClean="0">
                <a:solidFill>
                  <a:srgbClr val="C00000"/>
                </a:solidFill>
                <a:latin typeface="Times New Roman" panose="02020603050405020304" charset="0"/>
                <a:ea typeface="AvantGarde" pitchFamily="2" charset="0"/>
                <a:cs typeface="Times New Roman" panose="02020603050405020304" charset="0"/>
              </a:rPr>
              <a:t>nụ hoa</a:t>
            </a:r>
            <a:endParaRPr lang="en-US" sz="4800" b="1" dirty="0">
              <a:solidFill>
                <a:srgbClr val="C00000"/>
              </a:solidFill>
              <a:latin typeface="Times New Roman" panose="02020603050405020304" charset="0"/>
              <a:ea typeface="AvantGarde" pitchFamily="2" charset="0"/>
              <a:cs typeface="Times New Roman" panose="0202060305040502030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203848" y="2383849"/>
            <a:ext cx="2664296" cy="6858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4800" b="1" smtClean="0">
                <a:solidFill>
                  <a:srgbClr val="C00000"/>
                </a:solidFill>
                <a:latin typeface="Times New Roman" panose="02020603050405020304" charset="0"/>
                <a:ea typeface="AvantGarde" pitchFamily="2" charset="0"/>
                <a:cs typeface="Times New Roman" panose="02020603050405020304" charset="0"/>
              </a:rPr>
              <a:t>bay l</a:t>
            </a:r>
            <a:r>
              <a:rPr lang="vi-VN" sz="4800" b="1">
                <a:solidFill>
                  <a:srgbClr val="C00000"/>
                </a:solidFill>
                <a:latin typeface="Times New Roman" panose="02020603050405020304" charset="0"/>
                <a:ea typeface="AvantGarde" pitchFamily="2" charset="0"/>
                <a:cs typeface="Times New Roman" panose="02020603050405020304" charset="0"/>
              </a:rPr>
              <a:t>ượn</a:t>
            </a:r>
            <a:endParaRPr lang="en-US" sz="4800" b="1" dirty="0">
              <a:solidFill>
                <a:srgbClr val="C00000"/>
              </a:solidFill>
              <a:latin typeface="Times New Roman" panose="02020603050405020304" charset="0"/>
              <a:ea typeface="AvantGarde" pitchFamily="2" charset="0"/>
              <a:cs typeface="Times New Roman" panose="0202060305040502030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6200" y="32534"/>
            <a:ext cx="1557391" cy="6858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200" b="1">
                <a:solidFill>
                  <a:schemeClr val="tx1"/>
                </a:solidFill>
                <a:latin typeface="Times New Roman" panose="02020603050405020304" charset="0"/>
                <a:ea typeface="AvantGarde" pitchFamily="2" charset="0"/>
                <a:cs typeface="Times New Roman" panose="02020603050405020304" charset="0"/>
              </a:rPr>
              <a:t>1. Đọc </a:t>
            </a:r>
            <a:endParaRPr lang="en-US" sz="3200" b="1" dirty="0">
              <a:solidFill>
                <a:schemeClr val="tx1"/>
              </a:solidFill>
              <a:latin typeface="Times New Roman" panose="02020603050405020304" charset="0"/>
              <a:ea typeface="AvantGarde" pitchFamily="2" charset="0"/>
              <a:cs typeface="Times New Roman" panose="02020603050405020304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4932041" y="3506130"/>
            <a:ext cx="3722393" cy="6858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4800" b="1" smtClean="0">
                <a:solidFill>
                  <a:schemeClr val="tx1"/>
                </a:solidFill>
                <a:latin typeface="Times New Roman" panose="02020603050405020304" charset="0"/>
                <a:ea typeface="AvantGarde" pitchFamily="2" charset="0"/>
                <a:cs typeface="Times New Roman" panose="02020603050405020304" charset="0"/>
              </a:rPr>
              <a:t>tỏa h</a:t>
            </a:r>
            <a:r>
              <a:rPr lang="vi-VN" sz="4800" b="1" smtClean="0">
                <a:solidFill>
                  <a:schemeClr val="tx1"/>
                </a:solidFill>
                <a:latin typeface="Times New Roman" panose="02020603050405020304" charset="0"/>
                <a:ea typeface="AvantGarde" pitchFamily="2" charset="0"/>
                <a:cs typeface="Times New Roman" panose="02020603050405020304" charset="0"/>
              </a:rPr>
              <a:t>ươ</a:t>
            </a:r>
            <a:r>
              <a:rPr lang="en-US" sz="4800" b="1" smtClean="0">
                <a:solidFill>
                  <a:schemeClr val="tx1"/>
                </a:solidFill>
                <a:latin typeface="Times New Roman" panose="02020603050405020304" charset="0"/>
                <a:ea typeface="AvantGarde" pitchFamily="2" charset="0"/>
                <a:cs typeface="Times New Roman" panose="02020603050405020304" charset="0"/>
              </a:rPr>
              <a:t>ng</a:t>
            </a:r>
            <a:endParaRPr lang="en-US" sz="4800" b="1" dirty="0">
              <a:solidFill>
                <a:schemeClr val="tx1"/>
              </a:solidFill>
              <a:latin typeface="Times New Roman" panose="02020603050405020304" charset="0"/>
              <a:ea typeface="AvantGarde" pitchFamily="2" charset="0"/>
              <a:cs typeface="Times New Roman" panose="0202060305040502030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97815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6" grpId="0" animBg="1"/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699" y="592557"/>
            <a:ext cx="1101899" cy="57378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487003" y="300251"/>
            <a:ext cx="123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800" dirty="0">
              <a:latin typeface="Quicksand Medium" panose="000006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14677" y="7835"/>
            <a:ext cx="503475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Buổi sớm</a:t>
            </a: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Mặt trời tỉnh giấc</a:t>
            </a: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Hai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má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ử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hồng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Tung đám mây bông</a:t>
            </a: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Vươn vai thức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dậy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gió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thi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chạy</a:t>
            </a: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Trong cánh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Mang cả hương hoa</a:t>
            </a: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Ùa vào lớp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6824"/>
          <a:stretch/>
        </p:blipFill>
        <p:spPr>
          <a:xfrm>
            <a:off x="5697647" y="183446"/>
            <a:ext cx="2764536" cy="4580898"/>
          </a:xfrm>
          <a:prstGeom prst="rect">
            <a:avLst/>
          </a:prstGeom>
        </p:spPr>
      </p:pic>
      <p:pic>
        <p:nvPicPr>
          <p:cNvPr id="16" name="p162 1, đọc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56070" y="2169095"/>
            <a:ext cx="609600" cy="609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95422" y="4829443"/>
            <a:ext cx="22044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(Hoàng Minh Ngọc)</a:t>
            </a:r>
            <a:endParaRPr lang="en-US" sz="180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18029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4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" y="1757362"/>
            <a:ext cx="9036495" cy="1638910"/>
          </a:xfrm>
          <a:prstGeom prst="rect">
            <a:avLst/>
          </a:prstGeom>
          <a:ln/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45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 </a:t>
            </a:r>
            <a:r>
              <a:rPr lang="en-US" sz="45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</a:p>
          <a:p>
            <a:pPr algn="ctr" eaLnBrk="1" hangingPunct="1"/>
            <a:r>
              <a:rPr lang="en-US" sz="45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5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 2) </a:t>
            </a:r>
            <a:endParaRPr lang="en-US" sz="45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endParaRPr lang="en-US" sz="1050">
              <a:latin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56300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921" y="1688123"/>
            <a:ext cx="4674180" cy="13642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24984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10624</TotalTime>
  <Words>218</Words>
  <Application>Microsoft Office PowerPoint</Application>
  <PresentationFormat>On-screen Show (16:9)</PresentationFormat>
  <Paragraphs>66</Paragraphs>
  <Slides>19</Slides>
  <Notes>8</Notes>
  <HiddenSlides>0</HiddenSlides>
  <MMClips>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Simple Light</vt:lpstr>
      <vt:lpstr>Slide 1</vt:lpstr>
      <vt:lpstr>Slide 2</vt:lpstr>
      <vt:lpstr>BÀI 75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1</dc:title>
  <dc:creator>DELL</dc:creator>
  <cp:lastModifiedBy>User</cp:lastModifiedBy>
  <cp:revision>344</cp:revision>
  <dcterms:modified xsi:type="dcterms:W3CDTF">2021-12-30T13:52:11Z</dcterms:modified>
</cp:coreProperties>
</file>