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73" r:id="rId3"/>
    <p:sldId id="274" r:id="rId4"/>
    <p:sldId id="256" r:id="rId5"/>
    <p:sldId id="275" r:id="rId6"/>
    <p:sldId id="258" r:id="rId7"/>
    <p:sldId id="259" r:id="rId8"/>
    <p:sldId id="260" r:id="rId9"/>
    <p:sldId id="261" r:id="rId10"/>
    <p:sldId id="277" r:id="rId11"/>
    <p:sldId id="282" r:id="rId12"/>
    <p:sldId id="269" r:id="rId13"/>
    <p:sldId id="278" r:id="rId14"/>
    <p:sldId id="270" r:id="rId15"/>
    <p:sldId id="279" r:id="rId16"/>
    <p:sldId id="280" r:id="rId17"/>
    <p:sldId id="292" r:id="rId18"/>
    <p:sldId id="286" r:id="rId19"/>
    <p:sldId id="284" r:id="rId20"/>
    <p:sldId id="285" r:id="rId21"/>
    <p:sldId id="287" r:id="rId22"/>
    <p:sldId id="288" r:id="rId23"/>
    <p:sldId id="289" r:id="rId24"/>
    <p:sldId id="291" r:id="rId25"/>
    <p:sldId id="290" r:id="rId26"/>
    <p:sldId id="27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47AE4-8D04-4E41-A3E1-E571C4BA1B80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7208-E142-452A-9954-3E054566D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0165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460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1301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4298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892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62440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772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8865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5829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0924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2194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0685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771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51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1922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6966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2443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1407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6244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889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9254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7738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3456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2138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5461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056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D78B4-E806-45BB-9C1F-394DBD0EDF1C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F9EB7-59FD-4A3F-BA92-9757A3BDD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720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087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wm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media" Target="../media/media1.mp3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8"/>
          <p:cNvSpPr>
            <a:spLocks noChangeArrowheads="1" noChangeShapeType="1" noTextEdit="1"/>
          </p:cNvSpPr>
          <p:nvPr/>
        </p:nvSpPr>
        <p:spPr bwMode="auto">
          <a:xfrm>
            <a:off x="1361018" y="901874"/>
            <a:ext cx="9105900" cy="5561556"/>
          </a:xfrm>
          <a:prstGeom prst="rect">
            <a:avLst/>
          </a:prstGeom>
        </p:spPr>
        <p:txBody>
          <a:bodyPr spcFirstLastPara="1" wrap="none" lIns="112051" tIns="56025" rIns="112051" bIns="56025" fromWordArt="1">
            <a:prstTxWarp prst="textArchUp">
              <a:avLst>
                <a:gd name="adj" fmla="val 9368082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DAEE2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Times New Roman"/>
                <a:cs typeface="Times New Roman"/>
              </a:rPr>
              <a:t>Nhiệt liệt chào mừng </a:t>
            </a:r>
            <a:r>
              <a:rPr lang="en-US" sz="4400" kern="10" smtClean="0">
                <a:ln w="9525">
                  <a:solidFill>
                    <a:srgbClr val="DAEE2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Times New Roman"/>
                <a:cs typeface="Times New Roman"/>
              </a:rPr>
              <a:t>Quý thầy cô về dự giờ thăm lớp</a:t>
            </a:r>
            <a:endParaRPr lang="en-US" sz="4400" kern="10">
              <a:ln w="9525">
                <a:solidFill>
                  <a:srgbClr val="DAEE20"/>
                </a:solidFill>
                <a:round/>
                <a:headEnd/>
                <a:tailEnd/>
              </a:ln>
              <a:solidFill>
                <a:srgbClr val="00CC00"/>
              </a:solidFill>
              <a:latin typeface="Times New Roman"/>
              <a:cs typeface="Times New Roman"/>
            </a:endParaRPr>
          </a:p>
        </p:txBody>
      </p:sp>
      <p:sp>
        <p:nvSpPr>
          <p:cNvPr id="5124" name="WordArt 9"/>
          <p:cNvSpPr>
            <a:spLocks noChangeArrowheads="1" noChangeShapeType="1" noTextEdit="1"/>
          </p:cNvSpPr>
          <p:nvPr/>
        </p:nvSpPr>
        <p:spPr bwMode="auto">
          <a:xfrm>
            <a:off x="2525185" y="3874634"/>
            <a:ext cx="7141633" cy="1131094"/>
          </a:xfrm>
          <a:prstGeom prst="rect">
            <a:avLst/>
          </a:prstGeom>
        </p:spPr>
        <p:txBody>
          <a:bodyPr wrap="none" lIns="112051" tIns="56025" rIns="112051" bIns="56025" fromWordArt="1">
            <a:prstTxWarp prst="textPlain">
              <a:avLst>
                <a:gd name="adj" fmla="val 49403"/>
              </a:avLst>
            </a:prstTxWarp>
          </a:bodyPr>
          <a:lstStyle/>
          <a:p>
            <a:pPr algn="ctr"/>
            <a:r>
              <a:rPr lang="en-US" sz="2900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TIẾNG VIỆT</a:t>
            </a:r>
            <a:endParaRPr lang="vi-VN" sz="2900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2900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1</a:t>
            </a:r>
            <a:endParaRPr lang="en-US" sz="2900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125" name="Picture 13" descr="roses_swaying_back_an_a_hb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133" y="2099048"/>
            <a:ext cx="2497667" cy="167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9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974" y="4797469"/>
            <a:ext cx="2433325" cy="205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z8298946wo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553" y="1066"/>
            <a:ext cx="50768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z8298946wo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57585" y="6375747"/>
            <a:ext cx="5076825" cy="48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1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42" y="25574"/>
            <a:ext cx="2846498" cy="181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4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03075" y="-568890"/>
            <a:ext cx="1588721" cy="275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7845" y="4480411"/>
            <a:ext cx="1830354" cy="290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6476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770" y="1815737"/>
            <a:ext cx="11258550" cy="4362994"/>
          </a:xfrm>
          <a:ln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 smtClean="0"/>
              <a:t>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“A!”.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“A!”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to: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hét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“Sao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tủi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òa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(Theo 365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07029" y="653625"/>
            <a:ext cx="502920" cy="5108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.VnArial" pitchFamily="34" charset="0"/>
              </a:rPr>
              <a:t>2</a:t>
            </a:r>
            <a:endParaRPr lang="en-GB" sz="2800" b="1" dirty="0">
              <a:latin typeface=".Vn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6468" y="692331"/>
            <a:ext cx="1049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GB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90363" y="1009161"/>
            <a:ext cx="6750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5: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vọng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núi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897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4901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E80888"/>
          </a:solidFill>
          <a:ln w="28575">
            <a:solidFill>
              <a:srgbClr val="EB67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</a:t>
            </a: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0710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63468" y="981951"/>
            <a:ext cx="6750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5: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vọng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núi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40526" y="1933302"/>
            <a:ext cx="457200" cy="4963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0051" y="1996829"/>
            <a:ext cx="2431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137" y="2670849"/>
            <a:ext cx="114430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a . Chuyện gì xảy ra khi gấu con vui mừng reo lên </a:t>
            </a:r>
            <a:r>
              <a:rPr lang="vi-VN" sz="2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"A!"? </a:t>
            </a:r>
            <a:endParaRPr lang="en-US" sz="2400" b="1" dirty="0" smtClean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smtClean="0">
                <a:latin typeface="HP001 4 hàng" panose="020B0603050302020204" pitchFamily="34" charset="0"/>
              </a:rPr>
              <a:t>  </a:t>
            </a:r>
            <a:r>
              <a:rPr lang="vi-VN" sz="2400" b="1" dirty="0" smtClean="0">
                <a:latin typeface="HP001 4 hàng" panose="020B0603050302020204" pitchFamily="34" charset="0"/>
              </a:rPr>
              <a:t> </a:t>
            </a:r>
            <a:r>
              <a:rPr lang="vi-VN" sz="2400" b="1" dirty="0">
                <a:latin typeface="HP001 4 hàng" panose="020B0603050302020204" pitchFamily="34" charset="0"/>
              </a:rPr>
              <a:t>Khi gấu con vui mừng reo lên "A!" thì vách núi cũng đáp lại "A!” </a:t>
            </a:r>
            <a:endParaRPr lang="en-US" sz="2400" b="1" dirty="0">
              <a:latin typeface="HP001 4 hàng" panose="020B0603050302020204" pitchFamily="34" charset="0"/>
            </a:endParaRPr>
          </a:p>
          <a:p>
            <a:endParaRPr lang="en-US" sz="2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b . Gấu mẹ nói gì với gấu </a:t>
            </a:r>
            <a:r>
              <a:rPr lang="vi-VN" sz="2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con? </a:t>
            </a:r>
            <a:endParaRPr lang="en-US" sz="2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  </a:t>
            </a:r>
            <a:r>
              <a:rPr lang="vi-VN" sz="2400" b="1" dirty="0" smtClean="0">
                <a:latin typeface="HP001 4 hàng" panose="020B0603050302020204" pitchFamily="34" charset="0"/>
              </a:rPr>
              <a:t> </a:t>
            </a:r>
            <a:r>
              <a:rPr lang="vi-VN" sz="2400" b="1" dirty="0">
                <a:latin typeface="HP001 4 hàng" panose="020B0603050302020204" pitchFamily="34" charset="0"/>
              </a:rPr>
              <a:t>Gấu </a:t>
            </a:r>
            <a:r>
              <a:rPr lang="en-US" sz="2400" b="1" dirty="0" smtClean="0">
                <a:latin typeface="HP001 4 hàng" panose="020B0603050302020204" pitchFamily="34" charset="0"/>
              </a:rPr>
              <a:t>m</a:t>
            </a:r>
            <a:r>
              <a:rPr lang="vi-VN" sz="2400" b="1" dirty="0" smtClean="0">
                <a:latin typeface="HP001 4 hàng" panose="020B0603050302020204" pitchFamily="34" charset="0"/>
              </a:rPr>
              <a:t>ẹ </a:t>
            </a:r>
            <a:r>
              <a:rPr lang="vi-VN" sz="2400" b="1" dirty="0">
                <a:latin typeface="HP001 4 hàng" panose="020B0603050302020204" pitchFamily="34" charset="0"/>
              </a:rPr>
              <a:t>khuyên gấu con hãy quay lại và nói với núi rằng “Tôi yêu bạ</a:t>
            </a:r>
            <a:r>
              <a:rPr lang="en-US" sz="2400" b="1" dirty="0">
                <a:latin typeface="HP001 4 hàng" panose="020B0603050302020204" pitchFamily="34" charset="0"/>
              </a:rPr>
              <a:t>n</a:t>
            </a:r>
            <a:r>
              <a:rPr lang="vi-VN" sz="2400" b="1" dirty="0">
                <a:latin typeface="HP001 4 hàng" panose="020B0603050302020204" pitchFamily="34" charset="0"/>
              </a:rPr>
              <a:t>!” </a:t>
            </a:r>
            <a:endParaRPr lang="en-US" sz="2400" b="1" dirty="0">
              <a:latin typeface="HP001 4 hàng" panose="020B0603050302020204" pitchFamily="34" charset="0"/>
            </a:endParaRPr>
          </a:p>
          <a:p>
            <a:endParaRPr lang="en-US" sz="2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c . Sau </a:t>
            </a:r>
            <a:r>
              <a:rPr lang="vi-VN" sz="2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kh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i</a:t>
            </a:r>
            <a:r>
              <a:rPr lang="vi-VN" sz="2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làm theo lời mẹ , gấu con cảm thấy như thế </a:t>
            </a:r>
            <a:r>
              <a:rPr lang="vi-VN" sz="2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nào?</a:t>
            </a:r>
            <a:endParaRPr lang="en-US" sz="2400" b="1" dirty="0" smtClean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smtClean="0">
                <a:latin typeface="HP001 4 hàng" panose="020B0603050302020204" pitchFamily="34" charset="0"/>
              </a:rPr>
              <a:t>  </a:t>
            </a:r>
            <a:r>
              <a:rPr lang="vi-VN" sz="2400" b="1" dirty="0" smtClean="0">
                <a:latin typeface="HP001 4 hàng" panose="020B0603050302020204" pitchFamily="34" charset="0"/>
              </a:rPr>
              <a:t> </a:t>
            </a:r>
            <a:r>
              <a:rPr lang="vi-VN" sz="2400" b="1" dirty="0">
                <a:latin typeface="HP001 4 hàng" panose="020B0603050302020204" pitchFamily="34" charset="0"/>
              </a:rPr>
              <a:t>Sau khi làm theo lời mẹ, gấu con cảm thấy rất vui. </a:t>
            </a:r>
            <a:endParaRPr lang="en-US" sz="2400" b="1" dirty="0">
              <a:latin typeface="HP001 4 hàng" panose="020B0603050302020204" pitchFamily="34" charset="0"/>
            </a:endParaRPr>
          </a:p>
          <a:p>
            <a:endParaRPr lang="en-US" sz="2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7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3AE2D3B-8A66-4D37-9F98-E5BC3B6825E5}"/>
              </a:ext>
            </a:extLst>
          </p:cNvPr>
          <p:cNvSpPr/>
          <p:nvPr/>
        </p:nvSpPr>
        <p:spPr>
          <a:xfrm>
            <a:off x="469500" y="686855"/>
            <a:ext cx="11324375" cy="812413"/>
          </a:xfrm>
          <a:prstGeom prst="rect">
            <a:avLst/>
          </a:prstGeom>
        </p:spPr>
        <p:txBody>
          <a:bodyPr wrap="square" lIns="93799" tIns="46900" rIns="93799" bIns="469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>
                <a:latin typeface="UVnAvant-Narrow" pitchFamily="34" charset="0"/>
                <a:cs typeface="UVnAvant-Narrow" pitchFamily="34" charset="0"/>
              </a:rPr>
              <a:t>4. </a:t>
            </a:r>
            <a:r>
              <a:rPr lang="en-US" altLang="vi-VN" sz="3600" b="1">
                <a:latin typeface="UVnAvant-Narrow" pitchFamily="34" charset="0"/>
                <a:cs typeface="UVnAvant-Narrow" pitchFamily="34" charset="0"/>
              </a:rPr>
              <a:t>Viết vào vở câu trả lời cho câu hỏi c ở mục 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D5412BB-5903-408F-9691-A062A2CB8E86}"/>
              </a:ext>
            </a:extLst>
          </p:cNvPr>
          <p:cNvSpPr/>
          <p:nvPr/>
        </p:nvSpPr>
        <p:spPr>
          <a:xfrm>
            <a:off x="469500" y="1741776"/>
            <a:ext cx="10367256" cy="648714"/>
          </a:xfrm>
          <a:prstGeom prst="rect">
            <a:avLst/>
          </a:prstGeom>
        </p:spPr>
        <p:txBody>
          <a:bodyPr wrap="square" lIns="93799" tIns="46900" rIns="93799" bIns="46900">
            <a:spAutoFit/>
          </a:bodyPr>
          <a:lstStyle/>
          <a:p>
            <a:r>
              <a:rPr lang="en-US" sz="36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  </a:t>
            </a:r>
            <a:r>
              <a:rPr lang="en-US" sz="3600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Sau</a:t>
            </a:r>
            <a:r>
              <a:rPr lang="en-US" sz="36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3600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khi</a:t>
            </a:r>
            <a:r>
              <a:rPr lang="en-US" sz="36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3600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làm</a:t>
            </a:r>
            <a:r>
              <a:rPr lang="en-US" sz="36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3600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theo</a:t>
            </a:r>
            <a:r>
              <a:rPr lang="en-US" sz="36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3600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lời</a:t>
            </a:r>
            <a:r>
              <a:rPr lang="en-US" sz="36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3600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mẹ</a:t>
            </a:r>
            <a:r>
              <a:rPr lang="en-US" sz="36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, </a:t>
            </a:r>
            <a:r>
              <a:rPr lang="en-US" sz="3600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gấu</a:t>
            </a:r>
            <a:r>
              <a:rPr lang="en-US" sz="36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con </a:t>
            </a:r>
            <a:r>
              <a:rPr lang="en-US" sz="3600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cảm</a:t>
            </a:r>
            <a:r>
              <a:rPr lang="en-US" sz="36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3600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thấy</a:t>
            </a:r>
            <a:r>
              <a:rPr lang="en-US" sz="3600" i="1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36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(…)</a:t>
            </a:r>
            <a:endParaRPr lang="en-US" sz="3500" b="1" dirty="0"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560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3AE2D3B-8A66-4D37-9F98-E5BC3B6825E5}"/>
              </a:ext>
            </a:extLst>
          </p:cNvPr>
          <p:cNvSpPr/>
          <p:nvPr/>
        </p:nvSpPr>
        <p:spPr>
          <a:xfrm>
            <a:off x="469500" y="686855"/>
            <a:ext cx="11324375" cy="812413"/>
          </a:xfrm>
          <a:prstGeom prst="rect">
            <a:avLst/>
          </a:prstGeom>
        </p:spPr>
        <p:txBody>
          <a:bodyPr wrap="square" lIns="93799" tIns="46900" rIns="93799" bIns="469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>
                <a:latin typeface="UVnAvant-Narrow" pitchFamily="34" charset="0"/>
                <a:cs typeface="UVnAvant-Narrow" pitchFamily="34" charset="0"/>
              </a:rPr>
              <a:t>4. </a:t>
            </a:r>
            <a:r>
              <a:rPr lang="en-US" altLang="vi-VN" sz="3600" b="1">
                <a:latin typeface="UVnAvant-Narrow" pitchFamily="34" charset="0"/>
                <a:cs typeface="UVnAvant-Narrow" pitchFamily="34" charset="0"/>
              </a:rPr>
              <a:t>Viết vào vở câu trả lời cho câu hỏi c ở mục 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D5412BB-5903-408F-9691-A062A2CB8E86}"/>
              </a:ext>
            </a:extLst>
          </p:cNvPr>
          <p:cNvSpPr/>
          <p:nvPr/>
        </p:nvSpPr>
        <p:spPr>
          <a:xfrm>
            <a:off x="469500" y="1741776"/>
            <a:ext cx="10367256" cy="648714"/>
          </a:xfrm>
          <a:prstGeom prst="rect">
            <a:avLst/>
          </a:prstGeom>
        </p:spPr>
        <p:txBody>
          <a:bodyPr wrap="square" lIns="93799" tIns="46900" rIns="93799" bIns="46900">
            <a:spAutoFit/>
          </a:bodyPr>
          <a:lstStyle/>
          <a:p>
            <a:r>
              <a:rPr lang="en-US" sz="36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  </a:t>
            </a:r>
            <a:r>
              <a:rPr lang="en-US" sz="3600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Sau</a:t>
            </a:r>
            <a:r>
              <a:rPr lang="en-US" sz="36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3600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khi</a:t>
            </a:r>
            <a:r>
              <a:rPr lang="en-US" sz="36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3600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làm</a:t>
            </a:r>
            <a:r>
              <a:rPr lang="en-US" sz="36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3600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theo</a:t>
            </a:r>
            <a:r>
              <a:rPr lang="en-US" sz="36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3600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lời</a:t>
            </a:r>
            <a:r>
              <a:rPr lang="en-US" sz="36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3600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mẹ</a:t>
            </a:r>
            <a:r>
              <a:rPr lang="en-US" sz="36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, </a:t>
            </a:r>
            <a:r>
              <a:rPr lang="en-US" sz="3600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gấu</a:t>
            </a:r>
            <a:r>
              <a:rPr lang="en-US" sz="36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con </a:t>
            </a:r>
            <a:r>
              <a:rPr lang="en-US" sz="3600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cảm</a:t>
            </a:r>
            <a:r>
              <a:rPr lang="en-US" sz="36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3600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thấy</a:t>
            </a:r>
            <a:r>
              <a:rPr lang="en-US" sz="3600" i="1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36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(…)</a:t>
            </a:r>
            <a:endParaRPr lang="en-US" sz="3500" b="1" dirty="0"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0976" y="2630329"/>
            <a:ext cx="1078187" cy="523220"/>
          </a:xfrm>
          <a:prstGeom prst="rect">
            <a:avLst/>
          </a:prstGeom>
          <a:solidFill>
            <a:srgbClr val="009242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</a:t>
            </a:r>
            <a:r>
              <a:rPr lang="en-US" sz="2800" b="1" dirty="0" err="1">
                <a:solidFill>
                  <a:schemeClr val="bg1"/>
                </a:solidFill>
              </a:rPr>
              <a:t>Viết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6731" y="3244333"/>
            <a:ext cx="95358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418AC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0418AC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418AC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0418AC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418AC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418AC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418AC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theo</a:t>
            </a:r>
            <a:r>
              <a:rPr lang="en-US" sz="3200" b="1" dirty="0" smtClean="0">
                <a:solidFill>
                  <a:srgbClr val="0418AC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418AC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lời</a:t>
            </a:r>
            <a:r>
              <a:rPr lang="en-US" sz="3200" b="1" dirty="0" smtClean="0">
                <a:solidFill>
                  <a:srgbClr val="0418AC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418AC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0418AC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418AC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gấu</a:t>
            </a:r>
            <a:r>
              <a:rPr lang="en-US" sz="3200" b="1" dirty="0" smtClean="0">
                <a:solidFill>
                  <a:srgbClr val="0418AC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418AC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cảm</a:t>
            </a:r>
            <a:r>
              <a:rPr lang="en-US" sz="3200" b="1" dirty="0" smtClean="0">
                <a:solidFill>
                  <a:srgbClr val="0418AC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418AC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thấy</a:t>
            </a:r>
            <a:r>
              <a:rPr lang="en-US" sz="3200" b="1" dirty="0" smtClean="0">
                <a:solidFill>
                  <a:srgbClr val="0418AC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rất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vui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vẻ</a:t>
            </a:r>
            <a:r>
              <a:rPr lang="en-US" sz="3200" b="1" dirty="0" smtClean="0">
                <a:solidFill>
                  <a:srgbClr val="0418AC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 </a:t>
            </a:r>
            <a:endParaRPr lang="en-US" sz="3200" b="1" dirty="0">
              <a:solidFill>
                <a:srgbClr val="0418AC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560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E80888"/>
          </a:solidFill>
          <a:ln w="28575">
            <a:solidFill>
              <a:srgbClr val="EB67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7147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E80888"/>
          </a:solidFill>
          <a:ln w="28575">
            <a:solidFill>
              <a:srgbClr val="EB67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0710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430600" y="164543"/>
            <a:ext cx="11679936" cy="159850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4800" dirty="0" smtClean="0">
                <a:latin typeface=".VnAvant" panose="020B7200000000000000" pitchFamily="34" charset="0"/>
              </a:rPr>
              <a:t>5.Chän </a:t>
            </a:r>
            <a:r>
              <a:rPr lang="en-US" sz="4800" dirty="0" err="1" smtClean="0">
                <a:latin typeface=".VnAvant" panose="020B7200000000000000" pitchFamily="34" charset="0"/>
              </a:rPr>
              <a:t>tõ</a:t>
            </a:r>
            <a:r>
              <a:rPr lang="en-US" sz="4800" dirty="0" smtClean="0">
                <a:latin typeface=".VnAvant" panose="020B7200000000000000" pitchFamily="34" charset="0"/>
              </a:rPr>
              <a:t> </a:t>
            </a:r>
            <a:r>
              <a:rPr lang="en-US" sz="4800" dirty="0" err="1" smtClean="0">
                <a:latin typeface=".VnAvant" panose="020B7200000000000000" pitchFamily="34" charset="0"/>
              </a:rPr>
              <a:t>ngữ</a:t>
            </a:r>
            <a:r>
              <a:rPr lang="en-US" sz="4800" dirty="0" smtClean="0">
                <a:latin typeface=".VnAvant" panose="020B7200000000000000" pitchFamily="34" charset="0"/>
              </a:rPr>
              <a:t> ®Ó </a:t>
            </a:r>
            <a:r>
              <a:rPr lang="en-US" sz="4800" dirty="0" err="1" smtClean="0">
                <a:latin typeface=".VnAvant" panose="020B7200000000000000" pitchFamily="34" charset="0"/>
              </a:rPr>
              <a:t>hoµn</a:t>
            </a:r>
            <a:r>
              <a:rPr lang="en-US" sz="4800" dirty="0" smtClean="0">
                <a:latin typeface=".VnAvant" panose="020B7200000000000000" pitchFamily="34" charset="0"/>
              </a:rPr>
              <a:t> </a:t>
            </a:r>
            <a:r>
              <a:rPr lang="en-US" sz="4800" dirty="0" err="1" smtClean="0">
                <a:latin typeface=".VnAvant" panose="020B7200000000000000" pitchFamily="34" charset="0"/>
              </a:rPr>
              <a:t>thiÖn</a:t>
            </a:r>
            <a:r>
              <a:rPr lang="en-US" sz="4800" dirty="0" smtClean="0">
                <a:latin typeface=".VnAvant" panose="020B7200000000000000" pitchFamily="34" charset="0"/>
              </a:rPr>
              <a:t> </a:t>
            </a:r>
            <a:r>
              <a:rPr lang="en-US" sz="4800" dirty="0" err="1" smtClean="0">
                <a:latin typeface=".VnAvant" panose="020B7200000000000000" pitchFamily="34" charset="0"/>
              </a:rPr>
              <a:t>c©u</a:t>
            </a:r>
            <a:r>
              <a:rPr lang="en-US" sz="4800" dirty="0" smtClean="0">
                <a:latin typeface=".VnAvant" panose="020B7200000000000000" pitchFamily="34" charset="0"/>
              </a:rPr>
              <a:t> vµ </a:t>
            </a:r>
            <a:r>
              <a:rPr lang="en-US" sz="4800" dirty="0" err="1" smtClean="0">
                <a:latin typeface=".VnAvant" panose="020B7200000000000000" pitchFamily="34" charset="0"/>
              </a:rPr>
              <a:t>viÕt</a:t>
            </a:r>
            <a:r>
              <a:rPr lang="en-US" sz="4800" dirty="0" smtClean="0">
                <a:latin typeface=".VnAvant" panose="020B7200000000000000" pitchFamily="34" charset="0"/>
              </a:rPr>
              <a:t> </a:t>
            </a:r>
            <a:r>
              <a:rPr lang="en-US" sz="4800" dirty="0" err="1" smtClean="0">
                <a:latin typeface=".VnAvant" panose="020B7200000000000000" pitchFamily="34" charset="0"/>
              </a:rPr>
              <a:t>c©u</a:t>
            </a:r>
            <a:r>
              <a:rPr lang="en-US" sz="4800" dirty="0" smtClean="0">
                <a:latin typeface=".VnAvant" panose="020B7200000000000000" pitchFamily="34" charset="0"/>
              </a:rPr>
              <a:t> </a:t>
            </a:r>
            <a:r>
              <a:rPr lang="en-US" sz="4800" dirty="0" err="1" smtClean="0">
                <a:latin typeface=".VnAvant" panose="020B7200000000000000" pitchFamily="34" charset="0"/>
              </a:rPr>
              <a:t>vµo</a:t>
            </a:r>
            <a:r>
              <a:rPr lang="en-US" sz="4800" dirty="0" smtClean="0">
                <a:latin typeface=".VnAvant" panose="020B7200000000000000" pitchFamily="34" charset="0"/>
              </a:rPr>
              <a:t> </a:t>
            </a:r>
            <a:r>
              <a:rPr lang="en-US" sz="4800" dirty="0" err="1" smtClean="0">
                <a:latin typeface=".VnAvant" panose="020B7200000000000000" pitchFamily="34" charset="0"/>
              </a:rPr>
              <a:t>vë</a:t>
            </a:r>
            <a:endParaRPr lang="en-US" sz="4800" dirty="0"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607" y="1796627"/>
            <a:ext cx="11829627" cy="86021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l"/>
            <a:r>
              <a:rPr lang="en-US" sz="4800" dirty="0" smtClean="0">
                <a:solidFill>
                  <a:srgbClr val="F60A3D"/>
                </a:solidFill>
                <a:latin typeface=".VnAvant" panose="020B7200000000000000" pitchFamily="34" charset="0"/>
              </a:rPr>
              <a:t> </a:t>
            </a:r>
            <a:r>
              <a:rPr lang="en-US" sz="3700" dirty="0" err="1" smtClean="0">
                <a:solidFill>
                  <a:srgbClr val="F60A3D"/>
                </a:solidFill>
                <a:latin typeface=".VnAvant" panose="020B7200000000000000" pitchFamily="34" charset="0"/>
              </a:rPr>
              <a:t>vui</a:t>
            </a:r>
            <a:r>
              <a:rPr lang="en-US" sz="3700" dirty="0" smtClean="0">
                <a:solidFill>
                  <a:srgbClr val="F60A3D"/>
                </a:solidFill>
                <a:latin typeface=".VnAvant" panose="020B7200000000000000" pitchFamily="34" charset="0"/>
              </a:rPr>
              <a:t> </a:t>
            </a:r>
            <a:r>
              <a:rPr lang="en-US" sz="3700" dirty="0" err="1" smtClean="0">
                <a:solidFill>
                  <a:srgbClr val="F60A3D"/>
                </a:solidFill>
                <a:latin typeface=".VnAvant" panose="020B7200000000000000" pitchFamily="34" charset="0"/>
              </a:rPr>
              <a:t>mõng</a:t>
            </a:r>
            <a:r>
              <a:rPr lang="en-US" sz="3700" dirty="0" smtClean="0">
                <a:solidFill>
                  <a:srgbClr val="F60A3D"/>
                </a:solidFill>
                <a:latin typeface=".VnAvant" panose="020B7200000000000000" pitchFamily="34" charset="0"/>
              </a:rPr>
              <a:t> , </a:t>
            </a:r>
            <a:r>
              <a:rPr lang="en-US" sz="3700" dirty="0" err="1" smtClean="0">
                <a:solidFill>
                  <a:srgbClr val="F60A3D"/>
                </a:solidFill>
                <a:latin typeface=".VnAvant" panose="020B7200000000000000" pitchFamily="34" charset="0"/>
              </a:rPr>
              <a:t>yªu</a:t>
            </a:r>
            <a:r>
              <a:rPr lang="en-US" sz="3700" dirty="0" smtClean="0">
                <a:solidFill>
                  <a:srgbClr val="F60A3D"/>
                </a:solidFill>
                <a:latin typeface=".VnAvant" panose="020B7200000000000000" pitchFamily="34" charset="0"/>
              </a:rPr>
              <a:t> </a:t>
            </a:r>
            <a:r>
              <a:rPr lang="en-US" sz="3700" dirty="0" err="1" smtClean="0">
                <a:solidFill>
                  <a:srgbClr val="F60A3D"/>
                </a:solidFill>
                <a:latin typeface=".VnAvant" panose="020B7200000000000000" pitchFamily="34" charset="0"/>
              </a:rPr>
              <a:t>mÕn</a:t>
            </a:r>
            <a:r>
              <a:rPr lang="en-US" sz="3700" dirty="0" smtClean="0">
                <a:solidFill>
                  <a:srgbClr val="F60A3D"/>
                </a:solidFill>
                <a:latin typeface=".VnAvant" panose="020B7200000000000000" pitchFamily="34" charset="0"/>
              </a:rPr>
              <a:t>,  </a:t>
            </a:r>
            <a:r>
              <a:rPr lang="en-US" sz="3700" dirty="0" err="1" smtClean="0">
                <a:solidFill>
                  <a:srgbClr val="F60A3D"/>
                </a:solidFill>
                <a:latin typeface=".VnAvant" panose="020B7200000000000000" pitchFamily="34" charset="0"/>
              </a:rPr>
              <a:t>nhận</a:t>
            </a:r>
            <a:r>
              <a:rPr lang="en-US" sz="3700" dirty="0" smtClean="0">
                <a:solidFill>
                  <a:srgbClr val="F60A3D"/>
                </a:solidFill>
                <a:latin typeface=".VnAvant" panose="020B7200000000000000" pitchFamily="34" charset="0"/>
              </a:rPr>
              <a:t> </a:t>
            </a:r>
            <a:r>
              <a:rPr lang="en-US" sz="3700" dirty="0" err="1" smtClean="0">
                <a:solidFill>
                  <a:srgbClr val="F60A3D"/>
                </a:solidFill>
                <a:latin typeface=".VnAvant" panose="020B7200000000000000" pitchFamily="34" charset="0"/>
              </a:rPr>
              <a:t>thÊy</a:t>
            </a:r>
            <a:r>
              <a:rPr lang="en-US" sz="3700" dirty="0" smtClean="0">
                <a:solidFill>
                  <a:srgbClr val="F60A3D"/>
                </a:solidFill>
                <a:latin typeface=".VnAvant" panose="020B7200000000000000" pitchFamily="34" charset="0"/>
              </a:rPr>
              <a:t>, </a:t>
            </a:r>
            <a:r>
              <a:rPr lang="en-US" sz="3700" dirty="0" err="1">
                <a:solidFill>
                  <a:srgbClr val="F60A3D"/>
                </a:solidFill>
                <a:latin typeface=".VnAvant" panose="020B7200000000000000" pitchFamily="34" charset="0"/>
              </a:rPr>
              <a:t>t</a:t>
            </a:r>
            <a:r>
              <a:rPr lang="en-US" sz="3700" dirty="0" err="1" smtClean="0">
                <a:solidFill>
                  <a:srgbClr val="F60A3D"/>
                </a:solidFill>
                <a:latin typeface=".VnAvant" panose="020B7200000000000000" pitchFamily="34" charset="0"/>
              </a:rPr>
              <a:t>ñi</a:t>
            </a:r>
            <a:r>
              <a:rPr lang="en-US" sz="3700" dirty="0" smtClean="0">
                <a:solidFill>
                  <a:srgbClr val="F60A3D"/>
                </a:solidFill>
                <a:latin typeface=".VnAvant" panose="020B7200000000000000" pitchFamily="34" charset="0"/>
              </a:rPr>
              <a:t> </a:t>
            </a:r>
            <a:r>
              <a:rPr lang="en-US" sz="3700" dirty="0" err="1" smtClean="0">
                <a:solidFill>
                  <a:srgbClr val="F60A3D"/>
                </a:solidFill>
                <a:latin typeface=".VnAvant" panose="020B7200000000000000" pitchFamily="34" charset="0"/>
              </a:rPr>
              <a:t>th©n</a:t>
            </a:r>
            <a:r>
              <a:rPr lang="en-US" sz="3700" dirty="0" smtClean="0">
                <a:solidFill>
                  <a:srgbClr val="F60A3D"/>
                </a:solidFill>
                <a:latin typeface=".VnAvant" panose="020B7200000000000000" pitchFamily="34" charset="0"/>
              </a:rPr>
              <a:t>, reo </a:t>
            </a:r>
            <a:r>
              <a:rPr lang="en-US" sz="3700" dirty="0" err="1" smtClean="0">
                <a:solidFill>
                  <a:srgbClr val="F60A3D"/>
                </a:solidFill>
                <a:latin typeface=".VnAvant" panose="020B7200000000000000" pitchFamily="34" charset="0"/>
              </a:rPr>
              <a:t>lªn</a:t>
            </a:r>
            <a:endParaRPr lang="en-US" sz="3700" dirty="0">
              <a:solidFill>
                <a:srgbClr val="F60A3D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607" y="2757093"/>
            <a:ext cx="11679936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4800" dirty="0" smtClean="0">
                <a:solidFill>
                  <a:srgbClr val="F60A3D"/>
                </a:solidFill>
                <a:latin typeface=".VnAvant" panose="020B7200000000000000" pitchFamily="34" charset="0"/>
              </a:rPr>
              <a:t> </a:t>
            </a:r>
            <a:r>
              <a:rPr lang="en-US" sz="4800" dirty="0" smtClean="0">
                <a:latin typeface=".VnAvant" panose="020B7200000000000000" pitchFamily="34" charset="0"/>
              </a:rPr>
              <a:t>a) Hµ </a:t>
            </a:r>
            <a:r>
              <a:rPr lang="en-US" sz="4800" dirty="0" err="1" smtClean="0">
                <a:latin typeface=".VnAvant" panose="020B7200000000000000" pitchFamily="34" charset="0"/>
              </a:rPr>
              <a:t>lu«n</a:t>
            </a:r>
            <a:r>
              <a:rPr lang="en-US" sz="4800" dirty="0" smtClean="0">
                <a:latin typeface=".VnAvant" panose="020B7200000000000000" pitchFamily="34" charset="0"/>
              </a:rPr>
              <a:t> </a:t>
            </a:r>
            <a:r>
              <a:rPr lang="en-US" sz="4800" dirty="0" err="1" smtClean="0">
                <a:latin typeface=".VnAvant" panose="020B7200000000000000" pitchFamily="34" charset="0"/>
              </a:rPr>
              <a:t>gióp</a:t>
            </a:r>
            <a:r>
              <a:rPr lang="en-US" sz="4800" dirty="0" smtClean="0">
                <a:latin typeface=".VnAvant" panose="020B7200000000000000" pitchFamily="34" charset="0"/>
              </a:rPr>
              <a:t> ®ì b¹n </a:t>
            </a:r>
            <a:r>
              <a:rPr lang="en-US" sz="4800" dirty="0" err="1" smtClean="0">
                <a:latin typeface=".VnAvant" panose="020B7200000000000000" pitchFamily="34" charset="0"/>
              </a:rPr>
              <a:t>nªn</a:t>
            </a:r>
            <a:r>
              <a:rPr lang="en-US" sz="4800" dirty="0" smtClean="0">
                <a:latin typeface=".VnAvant" panose="020B7200000000000000" pitchFamily="34" charset="0"/>
              </a:rPr>
              <a:t> ®­</a:t>
            </a:r>
            <a:r>
              <a:rPr lang="en-US" sz="4800" dirty="0" err="1" smtClean="0">
                <a:latin typeface=".VnAvant" panose="020B7200000000000000" pitchFamily="34" charset="0"/>
              </a:rPr>
              <a:t>îc</a:t>
            </a:r>
            <a:r>
              <a:rPr lang="en-US" sz="4800" dirty="0" smtClean="0">
                <a:latin typeface=".VnAvant" panose="020B7200000000000000" pitchFamily="34" charset="0"/>
              </a:rPr>
              <a:t> c¶ </a:t>
            </a:r>
            <a:r>
              <a:rPr lang="en-US" sz="4800" dirty="0" err="1" smtClean="0">
                <a:latin typeface=".VnAvant" panose="020B7200000000000000" pitchFamily="34" charset="0"/>
              </a:rPr>
              <a:t>lớp</a:t>
            </a:r>
            <a:r>
              <a:rPr lang="en-US" sz="4800" dirty="0" smtClean="0">
                <a:latin typeface=".VnAvant" panose="020B7200000000000000" pitchFamily="34" charset="0"/>
              </a:rPr>
              <a:t> (…).</a:t>
            </a:r>
            <a:endParaRPr lang="en-US" sz="4800" dirty="0">
              <a:latin typeface=".VnAvant" panose="020B7200000000000000" pitchFamily="34" charset="0"/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1391074" y="3620348"/>
            <a:ext cx="2784713" cy="672749"/>
          </a:xfrm>
          <a:prstGeom prst="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300" dirty="0" err="1" smtClean="0">
                <a:solidFill>
                  <a:srgbClr val="F60A3D"/>
                </a:solidFill>
                <a:latin typeface=".VnAvant" panose="020B7200000000000000" pitchFamily="34" charset="0"/>
                <a:sym typeface="+mn-ea"/>
              </a:rPr>
              <a:t>yªu</a:t>
            </a:r>
            <a:r>
              <a:rPr lang="en-US" sz="4300" dirty="0" smtClean="0">
                <a:solidFill>
                  <a:srgbClr val="F60A3D"/>
                </a:solidFill>
                <a:latin typeface=".VnAvant" panose="020B7200000000000000" pitchFamily="34" charset="0"/>
                <a:sym typeface="+mn-ea"/>
              </a:rPr>
              <a:t> </a:t>
            </a:r>
            <a:r>
              <a:rPr lang="en-US" sz="4300" dirty="0" err="1" smtClean="0">
                <a:solidFill>
                  <a:srgbClr val="F60A3D"/>
                </a:solidFill>
                <a:latin typeface=".VnAvant" panose="020B7200000000000000" pitchFamily="34" charset="0"/>
                <a:sym typeface="+mn-ea"/>
              </a:rPr>
              <a:t>mÕn</a:t>
            </a:r>
            <a:endParaRPr lang="en-US" sz="4300" dirty="0"/>
          </a:p>
        </p:txBody>
      </p:sp>
      <p:sp>
        <p:nvSpPr>
          <p:cNvPr id="8" name="TextBox 7"/>
          <p:cNvSpPr txBox="1"/>
          <p:nvPr/>
        </p:nvSpPr>
        <p:spPr>
          <a:xfrm>
            <a:off x="238760" y="4580866"/>
            <a:ext cx="11679936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4800" dirty="0" smtClean="0">
                <a:solidFill>
                  <a:srgbClr val="F60A3D"/>
                </a:solidFill>
                <a:latin typeface=".VnAvant" panose="020B7200000000000000" pitchFamily="34" charset="0"/>
              </a:rPr>
              <a:t> </a:t>
            </a:r>
            <a:r>
              <a:rPr lang="en-US" sz="4800" dirty="0">
                <a:latin typeface="VNAvant"/>
                <a:cs typeface="Times New Roman" pitchFamily="18" charset="0"/>
              </a:rPr>
              <a:t>b</a:t>
            </a:r>
            <a:r>
              <a:rPr lang="en-US" sz="4800" dirty="0" smtClean="0">
                <a:latin typeface="VNAvant"/>
                <a:cs typeface="Times New Roman" pitchFamily="18" charset="0"/>
              </a:rPr>
              <a:t>) </a:t>
            </a:r>
            <a:r>
              <a:rPr lang="en-US" sz="4800" dirty="0" err="1" smtClean="0">
                <a:latin typeface="VNAvant"/>
                <a:cs typeface="Times New Roman" pitchFamily="18" charset="0"/>
              </a:rPr>
              <a:t>Gấu</a:t>
            </a:r>
            <a:r>
              <a:rPr lang="en-US" sz="4800" dirty="0" smtClean="0">
                <a:latin typeface="VNAvant"/>
                <a:cs typeface="Times New Roman" pitchFamily="18" charset="0"/>
              </a:rPr>
              <a:t> con     (…)    </a:t>
            </a:r>
            <a:r>
              <a:rPr lang="en-US" sz="4800" dirty="0" err="1" smtClean="0">
                <a:latin typeface="VNAvant"/>
                <a:cs typeface="Times New Roman" pitchFamily="18" charset="0"/>
              </a:rPr>
              <a:t>vì</a:t>
            </a:r>
            <a:r>
              <a:rPr lang="en-US" sz="4800" dirty="0" smtClean="0">
                <a:latin typeface="VNAvant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VNAvant"/>
                <a:cs typeface="Times New Roman" pitchFamily="18" charset="0"/>
              </a:rPr>
              <a:t>các</a:t>
            </a:r>
            <a:r>
              <a:rPr lang="en-US" sz="4800" dirty="0" smtClean="0">
                <a:latin typeface="VNAvant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VNAvant"/>
                <a:cs typeface="Times New Roman" pitchFamily="18" charset="0"/>
              </a:rPr>
              <a:t>bạn</a:t>
            </a:r>
            <a:r>
              <a:rPr lang="en-US" sz="4800" dirty="0" smtClean="0">
                <a:latin typeface="VNAvant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VNAvant"/>
                <a:cs typeface="Times New Roman" pitchFamily="18" charset="0"/>
              </a:rPr>
              <a:t>không</a:t>
            </a:r>
            <a:r>
              <a:rPr lang="en-US" sz="4800" dirty="0" smtClean="0">
                <a:latin typeface="VNAvant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VNAvant"/>
                <a:cs typeface="Times New Roman" pitchFamily="18" charset="0"/>
              </a:rPr>
              <a:t>chơi</a:t>
            </a:r>
            <a:r>
              <a:rPr lang="en-US" sz="4800" dirty="0" smtClean="0">
                <a:latin typeface="VNAvant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VNAvant"/>
                <a:cs typeface="Times New Roman" pitchFamily="18" charset="0"/>
              </a:rPr>
              <a:t>cùng</a:t>
            </a:r>
            <a:r>
              <a:rPr lang="en-US" sz="4800" dirty="0" smtClean="0">
                <a:latin typeface="VNAvant"/>
                <a:cs typeface="Times New Roman" pitchFamily="18" charset="0"/>
              </a:rPr>
              <a:t>.</a:t>
            </a:r>
            <a:r>
              <a:rPr lang="en-US" sz="4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NAvant"/>
                <a:cs typeface="Times New Roman" pitchFamily="18" charset="0"/>
              </a:rPr>
              <a:t> </a:t>
            </a:r>
            <a:endParaRPr lang="en-US" sz="4800" dirty="0">
              <a:solidFill>
                <a:schemeClr val="accent5">
                  <a:lumMod val="60000"/>
                  <a:lumOff val="40000"/>
                </a:schemeClr>
              </a:solidFill>
              <a:latin typeface="VNAvant"/>
              <a:cs typeface="Times New Roman" pitchFamily="18" charset="0"/>
            </a:endParaRPr>
          </a:p>
        </p:txBody>
      </p:sp>
      <p:sp>
        <p:nvSpPr>
          <p:cNvPr id="9" name="Rectangles 8"/>
          <p:cNvSpPr/>
          <p:nvPr/>
        </p:nvSpPr>
        <p:spPr>
          <a:xfrm>
            <a:off x="3599723" y="4677139"/>
            <a:ext cx="2365587" cy="768087"/>
          </a:xfrm>
          <a:prstGeom prst="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300" dirty="0" err="1" smtClean="0">
                <a:solidFill>
                  <a:srgbClr val="F60A3D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tủi</a:t>
            </a:r>
            <a:r>
              <a:rPr lang="en-US" sz="4300" dirty="0" smtClean="0">
                <a:solidFill>
                  <a:srgbClr val="F60A3D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4300" dirty="0" err="1" smtClean="0">
                <a:solidFill>
                  <a:srgbClr val="F60A3D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thân</a:t>
            </a:r>
            <a:endParaRPr lang="en-US" sz="43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 animBg="1"/>
      <p:bldP spid="7" grpId="1" animBg="1"/>
      <p:bldP spid="8" grpId="0"/>
      <p:bldP spid="8" grpId="1"/>
      <p:bldP spid="9" grpId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5413" y="260649"/>
            <a:ext cx="10721539" cy="12618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700" b="1" dirty="0" smtClean="0"/>
              <a:t>6. </a:t>
            </a:r>
            <a:r>
              <a:rPr lang="en-US" sz="3700" b="1" dirty="0" err="1" smtClean="0"/>
              <a:t>Quan</a:t>
            </a:r>
            <a:r>
              <a:rPr lang="en-US" sz="3700" b="1" dirty="0" smtClean="0"/>
              <a:t> </a:t>
            </a:r>
            <a:r>
              <a:rPr lang="en-US" sz="3700" b="1" dirty="0" err="1" smtClean="0"/>
              <a:t>sát</a:t>
            </a:r>
            <a:r>
              <a:rPr lang="en-US" sz="3700" b="1" dirty="0" smtClean="0"/>
              <a:t> </a:t>
            </a:r>
            <a:r>
              <a:rPr lang="en-US" sz="3700" b="1" dirty="0" err="1" smtClean="0"/>
              <a:t>tranh</a:t>
            </a:r>
            <a:r>
              <a:rPr lang="en-US" sz="3700" b="1" dirty="0" smtClean="0"/>
              <a:t> </a:t>
            </a:r>
            <a:r>
              <a:rPr lang="en-US" sz="3700" b="1" dirty="0" err="1" smtClean="0"/>
              <a:t>và</a:t>
            </a:r>
            <a:r>
              <a:rPr lang="en-US" sz="3700" b="1" dirty="0" smtClean="0"/>
              <a:t> </a:t>
            </a:r>
            <a:r>
              <a:rPr lang="en-US" sz="3700" b="1" dirty="0" err="1" smtClean="0"/>
              <a:t>dùng</a:t>
            </a:r>
            <a:r>
              <a:rPr lang="en-US" sz="3700" b="1" dirty="0" smtClean="0"/>
              <a:t> </a:t>
            </a:r>
            <a:r>
              <a:rPr lang="en-US" sz="3700" b="1" dirty="0" err="1" smtClean="0"/>
              <a:t>những</a:t>
            </a:r>
            <a:r>
              <a:rPr lang="en-US" sz="3700" b="1" dirty="0" smtClean="0"/>
              <a:t> </a:t>
            </a:r>
            <a:r>
              <a:rPr lang="en-US" sz="3700" b="1" dirty="0" err="1" smtClean="0"/>
              <a:t>từ</a:t>
            </a:r>
            <a:r>
              <a:rPr lang="en-US" sz="3700" b="1" dirty="0" smtClean="0"/>
              <a:t> </a:t>
            </a:r>
            <a:r>
              <a:rPr lang="en-US" sz="3700" b="1" dirty="0" err="1" smtClean="0"/>
              <a:t>ngữ</a:t>
            </a:r>
            <a:r>
              <a:rPr lang="en-US" sz="3700" b="1" dirty="0" smtClean="0"/>
              <a:t> </a:t>
            </a:r>
            <a:r>
              <a:rPr lang="en-US" sz="3700" b="1" dirty="0" err="1" smtClean="0"/>
              <a:t>sau</a:t>
            </a:r>
            <a:r>
              <a:rPr lang="en-US" sz="3700" b="1" dirty="0" smtClean="0"/>
              <a:t> </a:t>
            </a:r>
            <a:r>
              <a:rPr lang="en-US" sz="3700" b="1" dirty="0" err="1" smtClean="0"/>
              <a:t>để</a:t>
            </a:r>
            <a:r>
              <a:rPr lang="en-US" sz="3700" b="1" dirty="0" smtClean="0"/>
              <a:t> </a:t>
            </a:r>
            <a:r>
              <a:rPr lang="en-US" sz="3700" b="1" dirty="0" err="1" smtClean="0"/>
              <a:t>nói</a:t>
            </a:r>
            <a:r>
              <a:rPr lang="en-US" sz="3700" b="1" dirty="0" smtClean="0"/>
              <a:t> </a:t>
            </a:r>
            <a:r>
              <a:rPr lang="en-US" sz="3700" b="1" dirty="0" err="1" smtClean="0"/>
              <a:t>theo</a:t>
            </a:r>
            <a:r>
              <a:rPr lang="en-US" sz="3700" b="1" dirty="0" smtClean="0"/>
              <a:t> </a:t>
            </a:r>
            <a:r>
              <a:rPr lang="en-US" sz="3700" b="1" dirty="0" err="1" smtClean="0"/>
              <a:t>tranh</a:t>
            </a:r>
            <a:r>
              <a:rPr lang="en-US" sz="3700" b="1" dirty="0" smtClean="0"/>
              <a:t>: </a:t>
            </a:r>
            <a:r>
              <a:rPr lang="en-US" sz="3700" i="1" dirty="0" err="1" smtClean="0"/>
              <a:t>Chào</a:t>
            </a:r>
            <a:r>
              <a:rPr lang="en-US" sz="3700" i="1" dirty="0" smtClean="0"/>
              <a:t> </a:t>
            </a:r>
            <a:r>
              <a:rPr lang="en-US" sz="3700" i="1" dirty="0" err="1" smtClean="0"/>
              <a:t>bạn</a:t>
            </a:r>
            <a:r>
              <a:rPr lang="en-US" sz="3700" i="1" dirty="0" smtClean="0"/>
              <a:t>, </a:t>
            </a:r>
            <a:r>
              <a:rPr lang="en-US" sz="3700" i="1" dirty="0" err="1" smtClean="0"/>
              <a:t>không</a:t>
            </a:r>
            <a:r>
              <a:rPr lang="en-US" sz="3700" i="1" dirty="0" smtClean="0"/>
              <a:t> </a:t>
            </a:r>
            <a:r>
              <a:rPr lang="en-US" sz="3700" i="1" dirty="0" err="1" smtClean="0"/>
              <a:t>chơi</a:t>
            </a:r>
            <a:r>
              <a:rPr lang="en-US" sz="3700" i="1" dirty="0" smtClean="0"/>
              <a:t> </a:t>
            </a:r>
            <a:r>
              <a:rPr lang="en-US" sz="3700" i="1" dirty="0" err="1" smtClean="0"/>
              <a:t>với</a:t>
            </a:r>
            <a:r>
              <a:rPr lang="en-US" sz="3700" i="1" dirty="0" smtClean="0"/>
              <a:t> </a:t>
            </a:r>
            <a:r>
              <a:rPr lang="en-US" sz="3700" i="1" dirty="0" err="1" smtClean="0"/>
              <a:t>bạn</a:t>
            </a:r>
            <a:endParaRPr lang="en-GB" sz="3700" i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392" y="1532792"/>
            <a:ext cx="10913560" cy="5325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Frames PPT 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E80888"/>
          </a:solidFill>
          <a:ln w="28575">
            <a:solidFill>
              <a:srgbClr val="EB67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7147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E80888"/>
          </a:solidFill>
          <a:ln w="28575">
            <a:solidFill>
              <a:srgbClr val="EB67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0710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719178" y="259725"/>
            <a:ext cx="3095370" cy="661720"/>
            <a:chOff x="4739908" y="119181"/>
            <a:chExt cx="2321527" cy="496290"/>
          </a:xfrm>
        </p:grpSpPr>
        <p:sp>
          <p:nvSpPr>
            <p:cNvPr id="14" name="Rectangle 13"/>
            <p:cNvSpPr/>
            <p:nvPr/>
          </p:nvSpPr>
          <p:spPr>
            <a:xfrm>
              <a:off x="5271041" y="119181"/>
              <a:ext cx="1790394" cy="4962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A0A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3700" b="1" dirty="0" err="1">
                  <a:latin typeface="Arial" panose="020B0604020202020204" pitchFamily="34" charset="0"/>
                </a:rPr>
                <a:t>Nghe</a:t>
              </a:r>
              <a:r>
                <a:rPr lang="en-US" sz="3700" b="1" dirty="0">
                  <a:latin typeface="Arial" panose="020B0604020202020204" pitchFamily="34" charset="0"/>
                </a:rPr>
                <a:t> </a:t>
              </a:r>
              <a:r>
                <a:rPr lang="en-US" sz="3700" b="1" dirty="0" err="1">
                  <a:latin typeface="Arial" panose="020B0604020202020204" pitchFamily="34" charset="0"/>
                </a:rPr>
                <a:t>viết</a:t>
              </a:r>
              <a:endParaRPr lang="en-US" sz="37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4739908" y="163365"/>
              <a:ext cx="449647" cy="449646"/>
            </a:xfrm>
            <a:prstGeom prst="ellipse">
              <a:avLst/>
            </a:prstGeom>
            <a:solidFill>
              <a:srgbClr val="00BFF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b="1" dirty="0"/>
                <a:t>7</a:t>
              </a:r>
            </a:p>
          </p:txBody>
        </p:sp>
      </p:grpSp>
      <p:sp>
        <p:nvSpPr>
          <p:cNvPr id="4" name="Rectangle 1"/>
          <p:cNvSpPr/>
          <p:nvPr/>
        </p:nvSpPr>
        <p:spPr>
          <a:xfrm>
            <a:off x="431371" y="1124744"/>
            <a:ext cx="11376660" cy="233909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  <a:spcAft>
                <a:spcPts val="667"/>
              </a:spcAft>
            </a:pPr>
            <a:r>
              <a:rPr lang="en-US" sz="3200" dirty="0" smtClean="0">
                <a:latin typeface="Arial (Body)"/>
              </a:rPr>
              <a:t>      </a:t>
            </a:r>
            <a:r>
              <a:rPr lang="vi-VN" sz="3200" dirty="0" smtClean="0">
                <a:latin typeface="Arial (Body)"/>
              </a:rPr>
              <a:t>Theo </a:t>
            </a:r>
            <a:r>
              <a:rPr lang="vi-VN" sz="3200" dirty="0">
                <a:latin typeface="Arial (Body)"/>
              </a:rPr>
              <a:t>lời mẹ, gấu con quay lại nói với núi là gấu yêu núi. Quả nhiên, khắp núi vọng lại lời yêu thương. Gấu con bật cười vui vẻ.</a:t>
            </a:r>
            <a:endParaRPr lang="en-US" dirty="0">
              <a:latin typeface="Arial (Body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238761" y="643978"/>
            <a:ext cx="11415607" cy="1231106"/>
            <a:chOff x="4674852" y="118929"/>
            <a:chExt cx="8860122" cy="923041"/>
          </a:xfrm>
        </p:grpSpPr>
        <p:sp>
          <p:nvSpPr>
            <p:cNvPr id="9" name="Rectangle 8"/>
            <p:cNvSpPr/>
            <p:nvPr/>
          </p:nvSpPr>
          <p:spPr>
            <a:xfrm>
              <a:off x="5420041" y="118929"/>
              <a:ext cx="8114933" cy="9230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A0A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3700" b="1" dirty="0" err="1">
                  <a:latin typeface="Arial" panose="020B0604020202020204" pitchFamily="34" charset="0"/>
                </a:rPr>
                <a:t>Tìm</a:t>
              </a:r>
              <a:r>
                <a:rPr lang="en-US" sz="3700" b="1" dirty="0">
                  <a:latin typeface="Arial" panose="020B0604020202020204" pitchFamily="34" charset="0"/>
                </a:rPr>
                <a:t> </a:t>
              </a:r>
              <a:r>
                <a:rPr lang="en-US" sz="3700" b="1" dirty="0" err="1">
                  <a:latin typeface="Arial" panose="020B0604020202020204" pitchFamily="34" charset="0"/>
                </a:rPr>
                <a:t>trong</a:t>
              </a:r>
              <a:r>
                <a:rPr lang="en-US" sz="3700" b="1" dirty="0">
                  <a:latin typeface="Arial" panose="020B0604020202020204" pitchFamily="34" charset="0"/>
                </a:rPr>
                <a:t> </a:t>
              </a:r>
              <a:r>
                <a:rPr lang="en-US" sz="3700" b="1" dirty="0" err="1">
                  <a:latin typeface="Arial" panose="020B0604020202020204" pitchFamily="34" charset="0"/>
                </a:rPr>
                <a:t>hoặc</a:t>
              </a:r>
              <a:r>
                <a:rPr lang="en-US" sz="3700" b="1" dirty="0">
                  <a:latin typeface="Arial" panose="020B0604020202020204" pitchFamily="34" charset="0"/>
                </a:rPr>
                <a:t> </a:t>
              </a:r>
              <a:r>
                <a:rPr lang="en-US" sz="3700" b="1" dirty="0" err="1">
                  <a:latin typeface="Arial" panose="020B0604020202020204" pitchFamily="34" charset="0"/>
                </a:rPr>
                <a:t>ngoài</a:t>
              </a:r>
              <a:r>
                <a:rPr lang="en-US" sz="3700" b="1" dirty="0">
                  <a:latin typeface="Arial" panose="020B0604020202020204" pitchFamily="34" charset="0"/>
                </a:rPr>
                <a:t> </a:t>
              </a:r>
              <a:r>
                <a:rPr lang="en-US" sz="3700" b="1" dirty="0" err="1">
                  <a:latin typeface="Arial" panose="020B0604020202020204" pitchFamily="34" charset="0"/>
                </a:rPr>
                <a:t>bài</a:t>
              </a:r>
              <a:r>
                <a:rPr lang="en-US" sz="3700" b="1" dirty="0">
                  <a:latin typeface="Arial" panose="020B0604020202020204" pitchFamily="34" charset="0"/>
                </a:rPr>
                <a:t> </a:t>
              </a:r>
              <a:r>
                <a:rPr lang="en-US" sz="3700" b="1" dirty="0" err="1">
                  <a:latin typeface="Arial" panose="020B0604020202020204" pitchFamily="34" charset="0"/>
                </a:rPr>
                <a:t>đọc</a:t>
              </a:r>
              <a:r>
                <a:rPr lang="en-US" sz="3700" b="1" dirty="0">
                  <a:latin typeface="Arial" panose="020B0604020202020204" pitchFamily="34" charset="0"/>
                </a:rPr>
                <a:t> </a:t>
              </a:r>
              <a:r>
                <a:rPr lang="en-US" sz="3700" b="1" dirty="0" err="1">
                  <a:latin typeface="Arial" panose="020B0604020202020204" pitchFamily="34" charset="0"/>
                </a:rPr>
                <a:t>Tiếng</a:t>
              </a:r>
              <a:r>
                <a:rPr lang="en-US" sz="3700" b="1" dirty="0">
                  <a:latin typeface="Arial" panose="020B0604020202020204" pitchFamily="34" charset="0"/>
                </a:rPr>
                <a:t> </a:t>
              </a:r>
              <a:r>
                <a:rPr lang="en-US" sz="3700" b="1" dirty="0" err="1">
                  <a:latin typeface="Arial" panose="020B0604020202020204" pitchFamily="34" charset="0"/>
                </a:rPr>
                <a:t>vọng</a:t>
              </a:r>
              <a:r>
                <a:rPr lang="en-US" sz="3700" b="1" dirty="0">
                  <a:latin typeface="Arial" panose="020B0604020202020204" pitchFamily="34" charset="0"/>
                </a:rPr>
                <a:t> </a:t>
              </a:r>
              <a:r>
                <a:rPr lang="en-US" sz="3700" b="1" dirty="0" err="1">
                  <a:latin typeface="Arial" panose="020B0604020202020204" pitchFamily="34" charset="0"/>
                </a:rPr>
                <a:t>của</a:t>
              </a:r>
              <a:r>
                <a:rPr lang="en-US" sz="3700" b="1" dirty="0">
                  <a:latin typeface="Arial" panose="020B0604020202020204" pitchFamily="34" charset="0"/>
                </a:rPr>
                <a:t> </a:t>
              </a:r>
              <a:r>
                <a:rPr lang="en-US" sz="3700" b="1" dirty="0" err="1">
                  <a:latin typeface="Arial" panose="020B0604020202020204" pitchFamily="34" charset="0"/>
                </a:rPr>
                <a:t>núi</a:t>
              </a:r>
              <a:r>
                <a:rPr lang="en-US" sz="3700" b="1" dirty="0">
                  <a:latin typeface="Arial" panose="020B0604020202020204" pitchFamily="34" charset="0"/>
                </a:rPr>
                <a:t> </a:t>
              </a:r>
              <a:r>
                <a:rPr lang="en-US" sz="3700" b="1" dirty="0" err="1">
                  <a:latin typeface="Arial" panose="020B0604020202020204" pitchFamily="34" charset="0"/>
                </a:rPr>
                <a:t>từ</a:t>
              </a:r>
              <a:r>
                <a:rPr lang="en-US" sz="3700" b="1" dirty="0">
                  <a:latin typeface="Arial" panose="020B0604020202020204" pitchFamily="34" charset="0"/>
                </a:rPr>
                <a:t> </a:t>
              </a:r>
              <a:r>
                <a:rPr lang="en-US" sz="3700" b="1" dirty="0" err="1">
                  <a:latin typeface="Arial" panose="020B0604020202020204" pitchFamily="34" charset="0"/>
                </a:rPr>
                <a:t>ngữ</a:t>
              </a:r>
              <a:r>
                <a:rPr lang="en-US" sz="3700" b="1" dirty="0">
                  <a:latin typeface="Arial" panose="020B0604020202020204" pitchFamily="34" charset="0"/>
                </a:rPr>
                <a:t> </a:t>
              </a:r>
              <a:r>
                <a:rPr lang="en-US" sz="3700" b="1" dirty="0" err="1">
                  <a:latin typeface="Arial" panose="020B0604020202020204" pitchFamily="34" charset="0"/>
                </a:rPr>
                <a:t>có</a:t>
              </a:r>
              <a:r>
                <a:rPr lang="en-US" sz="3700" b="1" dirty="0">
                  <a:latin typeface="Arial" panose="020B0604020202020204" pitchFamily="34" charset="0"/>
                </a:rPr>
                <a:t> </a:t>
              </a:r>
              <a:r>
                <a:rPr lang="en-US" sz="3700" b="1" dirty="0" err="1">
                  <a:latin typeface="Arial" panose="020B0604020202020204" pitchFamily="34" charset="0"/>
                </a:rPr>
                <a:t>tiếng</a:t>
              </a:r>
              <a:r>
                <a:rPr lang="en-US" sz="3700" b="1" dirty="0">
                  <a:latin typeface="Arial" panose="020B0604020202020204" pitchFamily="34" charset="0"/>
                </a:rPr>
                <a:t> </a:t>
              </a:r>
              <a:r>
                <a:rPr lang="en-US" sz="3700" b="1" dirty="0" err="1">
                  <a:latin typeface="Arial" panose="020B0604020202020204" pitchFamily="34" charset="0"/>
                </a:rPr>
                <a:t>chứa</a:t>
              </a:r>
              <a:r>
                <a:rPr lang="en-US" sz="3700" b="1" dirty="0">
                  <a:latin typeface="Arial" panose="020B0604020202020204" pitchFamily="34" charset="0"/>
                </a:rPr>
                <a:t> </a:t>
              </a:r>
              <a:r>
                <a:rPr lang="en-US" sz="3700" b="1" dirty="0" err="1">
                  <a:latin typeface="Arial" panose="020B0604020202020204" pitchFamily="34" charset="0"/>
                </a:rPr>
                <a:t>vần</a:t>
              </a:r>
              <a:r>
                <a:rPr lang="en-US" sz="3700" b="1" dirty="0">
                  <a:latin typeface="Arial" panose="020B0604020202020204" pitchFamily="34" charset="0"/>
                </a:rPr>
                <a:t> </a:t>
              </a:r>
              <a:r>
                <a:rPr lang="en-US" sz="3700" b="1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iêt</a:t>
              </a:r>
              <a:r>
                <a:rPr lang="en-US" sz="37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, </a:t>
              </a:r>
              <a:r>
                <a:rPr lang="en-US" sz="3700" b="1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iêp</a:t>
              </a:r>
              <a:r>
                <a:rPr lang="en-US" sz="37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, </a:t>
              </a:r>
              <a:r>
                <a:rPr lang="en-US" sz="3700" b="1" dirty="0" err="1" smtClean="0">
                  <a:solidFill>
                    <a:srgbClr val="FF0000"/>
                  </a:solidFill>
                  <a:latin typeface="Arial" panose="020B0604020202020204" pitchFamily="34" charset="0"/>
                </a:rPr>
                <a:t>ưc</a:t>
              </a:r>
              <a:r>
                <a:rPr lang="en-US" sz="37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, </a:t>
              </a:r>
              <a:r>
                <a:rPr lang="en-US" sz="3700" b="1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uc</a:t>
              </a:r>
              <a:endParaRPr lang="en-US" sz="3700" dirty="0">
                <a:solidFill>
                  <a:srgbClr val="FF00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674852" y="191296"/>
              <a:ext cx="449647" cy="449646"/>
            </a:xfrm>
            <a:prstGeom prst="ellipse">
              <a:avLst/>
            </a:prstGeom>
            <a:solidFill>
              <a:srgbClr val="00BFF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b="1" dirty="0"/>
                <a:t>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238761" y="643978"/>
            <a:ext cx="11415607" cy="1231106"/>
            <a:chOff x="4674852" y="118929"/>
            <a:chExt cx="8860122" cy="923041"/>
          </a:xfrm>
        </p:grpSpPr>
        <p:sp>
          <p:nvSpPr>
            <p:cNvPr id="9" name="Rectangle 8"/>
            <p:cNvSpPr/>
            <p:nvPr/>
          </p:nvSpPr>
          <p:spPr>
            <a:xfrm>
              <a:off x="5420041" y="118929"/>
              <a:ext cx="8114933" cy="9230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A0A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3700" b="1" dirty="0" err="1">
                  <a:latin typeface="Arial" panose="020B0604020202020204" pitchFamily="34" charset="0"/>
                </a:rPr>
                <a:t>Tìm</a:t>
              </a:r>
              <a:r>
                <a:rPr lang="en-US" sz="3700" b="1" dirty="0">
                  <a:latin typeface="Arial" panose="020B0604020202020204" pitchFamily="34" charset="0"/>
                </a:rPr>
                <a:t> </a:t>
              </a:r>
              <a:r>
                <a:rPr lang="en-US" sz="3700" b="1" dirty="0" err="1">
                  <a:latin typeface="Arial" panose="020B0604020202020204" pitchFamily="34" charset="0"/>
                </a:rPr>
                <a:t>trong</a:t>
              </a:r>
              <a:r>
                <a:rPr lang="en-US" sz="3700" b="1" dirty="0">
                  <a:latin typeface="Arial" panose="020B0604020202020204" pitchFamily="34" charset="0"/>
                </a:rPr>
                <a:t> </a:t>
              </a:r>
              <a:r>
                <a:rPr lang="en-US" sz="3700" b="1" dirty="0" err="1">
                  <a:latin typeface="Arial" panose="020B0604020202020204" pitchFamily="34" charset="0"/>
                </a:rPr>
                <a:t>hoặc</a:t>
              </a:r>
              <a:r>
                <a:rPr lang="en-US" sz="3700" b="1" dirty="0">
                  <a:latin typeface="Arial" panose="020B0604020202020204" pitchFamily="34" charset="0"/>
                </a:rPr>
                <a:t> </a:t>
              </a:r>
              <a:r>
                <a:rPr lang="en-US" sz="3700" b="1" dirty="0" err="1">
                  <a:latin typeface="Arial" panose="020B0604020202020204" pitchFamily="34" charset="0"/>
                </a:rPr>
                <a:t>ngoài</a:t>
              </a:r>
              <a:r>
                <a:rPr lang="en-US" sz="3700" b="1" dirty="0">
                  <a:latin typeface="Arial" panose="020B0604020202020204" pitchFamily="34" charset="0"/>
                </a:rPr>
                <a:t> </a:t>
              </a:r>
              <a:r>
                <a:rPr lang="en-US" sz="3700" b="1" dirty="0" err="1">
                  <a:latin typeface="Arial" panose="020B0604020202020204" pitchFamily="34" charset="0"/>
                </a:rPr>
                <a:t>bài</a:t>
              </a:r>
              <a:r>
                <a:rPr lang="en-US" sz="3700" b="1" dirty="0">
                  <a:latin typeface="Arial" panose="020B0604020202020204" pitchFamily="34" charset="0"/>
                </a:rPr>
                <a:t> </a:t>
              </a:r>
              <a:r>
                <a:rPr lang="en-US" sz="3700" b="1" dirty="0" err="1">
                  <a:latin typeface="Arial" panose="020B0604020202020204" pitchFamily="34" charset="0"/>
                </a:rPr>
                <a:t>đọc</a:t>
              </a:r>
              <a:r>
                <a:rPr lang="en-US" sz="3700" b="1" dirty="0">
                  <a:latin typeface="Arial" panose="020B0604020202020204" pitchFamily="34" charset="0"/>
                </a:rPr>
                <a:t> </a:t>
              </a:r>
              <a:r>
                <a:rPr lang="en-US" sz="3700" b="1" dirty="0" err="1">
                  <a:latin typeface="Arial" panose="020B0604020202020204" pitchFamily="34" charset="0"/>
                </a:rPr>
                <a:t>Tiếng</a:t>
              </a:r>
              <a:r>
                <a:rPr lang="en-US" sz="3700" b="1" dirty="0">
                  <a:latin typeface="Arial" panose="020B0604020202020204" pitchFamily="34" charset="0"/>
                </a:rPr>
                <a:t> </a:t>
              </a:r>
              <a:r>
                <a:rPr lang="en-US" sz="3700" b="1" dirty="0" err="1">
                  <a:latin typeface="Arial" panose="020B0604020202020204" pitchFamily="34" charset="0"/>
                </a:rPr>
                <a:t>vọng</a:t>
              </a:r>
              <a:r>
                <a:rPr lang="en-US" sz="3700" b="1" dirty="0">
                  <a:latin typeface="Arial" panose="020B0604020202020204" pitchFamily="34" charset="0"/>
                </a:rPr>
                <a:t> </a:t>
              </a:r>
              <a:r>
                <a:rPr lang="en-US" sz="3700" b="1" dirty="0" err="1">
                  <a:latin typeface="Arial" panose="020B0604020202020204" pitchFamily="34" charset="0"/>
                </a:rPr>
                <a:t>của</a:t>
              </a:r>
              <a:r>
                <a:rPr lang="en-US" sz="3700" b="1" dirty="0">
                  <a:latin typeface="Arial" panose="020B0604020202020204" pitchFamily="34" charset="0"/>
                </a:rPr>
                <a:t> </a:t>
              </a:r>
              <a:r>
                <a:rPr lang="en-US" sz="3700" b="1" dirty="0" err="1">
                  <a:latin typeface="Arial" panose="020B0604020202020204" pitchFamily="34" charset="0"/>
                </a:rPr>
                <a:t>núi</a:t>
              </a:r>
              <a:r>
                <a:rPr lang="en-US" sz="3700" b="1" dirty="0">
                  <a:latin typeface="Arial" panose="020B0604020202020204" pitchFamily="34" charset="0"/>
                </a:rPr>
                <a:t> </a:t>
              </a:r>
              <a:r>
                <a:rPr lang="en-US" sz="3700" b="1" dirty="0" err="1">
                  <a:latin typeface="Arial" panose="020B0604020202020204" pitchFamily="34" charset="0"/>
                </a:rPr>
                <a:t>từ</a:t>
              </a:r>
              <a:r>
                <a:rPr lang="en-US" sz="3700" b="1" dirty="0">
                  <a:latin typeface="Arial" panose="020B0604020202020204" pitchFamily="34" charset="0"/>
                </a:rPr>
                <a:t> </a:t>
              </a:r>
              <a:r>
                <a:rPr lang="en-US" sz="3700" b="1" dirty="0" err="1">
                  <a:latin typeface="Arial" panose="020B0604020202020204" pitchFamily="34" charset="0"/>
                </a:rPr>
                <a:t>ngữ</a:t>
              </a:r>
              <a:r>
                <a:rPr lang="en-US" sz="3700" b="1" dirty="0">
                  <a:latin typeface="Arial" panose="020B0604020202020204" pitchFamily="34" charset="0"/>
                </a:rPr>
                <a:t> </a:t>
              </a:r>
              <a:r>
                <a:rPr lang="en-US" sz="3700" b="1" dirty="0" err="1">
                  <a:latin typeface="Arial" panose="020B0604020202020204" pitchFamily="34" charset="0"/>
                </a:rPr>
                <a:t>có</a:t>
              </a:r>
              <a:r>
                <a:rPr lang="en-US" sz="3700" b="1" dirty="0">
                  <a:latin typeface="Arial" panose="020B0604020202020204" pitchFamily="34" charset="0"/>
                </a:rPr>
                <a:t> </a:t>
              </a:r>
              <a:r>
                <a:rPr lang="en-US" sz="3700" b="1" dirty="0" err="1">
                  <a:latin typeface="Arial" panose="020B0604020202020204" pitchFamily="34" charset="0"/>
                </a:rPr>
                <a:t>tiếng</a:t>
              </a:r>
              <a:r>
                <a:rPr lang="en-US" sz="3700" b="1" dirty="0">
                  <a:latin typeface="Arial" panose="020B0604020202020204" pitchFamily="34" charset="0"/>
                </a:rPr>
                <a:t> </a:t>
              </a:r>
              <a:r>
                <a:rPr lang="en-US" sz="3700" b="1" dirty="0" err="1">
                  <a:latin typeface="Arial" panose="020B0604020202020204" pitchFamily="34" charset="0"/>
                </a:rPr>
                <a:t>chứa</a:t>
              </a:r>
              <a:r>
                <a:rPr lang="en-US" sz="3700" b="1" dirty="0">
                  <a:latin typeface="Arial" panose="020B0604020202020204" pitchFamily="34" charset="0"/>
                </a:rPr>
                <a:t> </a:t>
              </a:r>
              <a:r>
                <a:rPr lang="en-US" sz="3700" b="1" dirty="0" err="1">
                  <a:latin typeface="Arial" panose="020B0604020202020204" pitchFamily="34" charset="0"/>
                </a:rPr>
                <a:t>vần</a:t>
              </a:r>
              <a:r>
                <a:rPr lang="en-US" sz="3700" b="1" dirty="0">
                  <a:latin typeface="Arial" panose="020B0604020202020204" pitchFamily="34" charset="0"/>
                </a:rPr>
                <a:t> </a:t>
              </a:r>
              <a:r>
                <a:rPr lang="en-US" sz="3700" b="1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iêt</a:t>
              </a:r>
              <a:r>
                <a:rPr lang="en-US" sz="37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, </a:t>
              </a:r>
              <a:r>
                <a:rPr lang="en-US" sz="3700" b="1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iêp</a:t>
              </a:r>
              <a:r>
                <a:rPr lang="en-US" sz="37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, </a:t>
              </a:r>
              <a:r>
                <a:rPr lang="en-US" sz="3700" b="1" dirty="0" err="1" smtClean="0">
                  <a:solidFill>
                    <a:srgbClr val="FF0000"/>
                  </a:solidFill>
                  <a:latin typeface="Arial" panose="020B0604020202020204" pitchFamily="34" charset="0"/>
                </a:rPr>
                <a:t>ưc</a:t>
              </a:r>
              <a:r>
                <a:rPr lang="en-US" sz="37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, </a:t>
              </a:r>
              <a:r>
                <a:rPr lang="en-US" sz="3700" b="1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uc</a:t>
              </a:r>
              <a:endParaRPr lang="en-US" sz="3700" dirty="0">
                <a:solidFill>
                  <a:srgbClr val="FF00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674852" y="191296"/>
              <a:ext cx="449647" cy="449646"/>
            </a:xfrm>
            <a:prstGeom prst="ellipse">
              <a:avLst/>
            </a:prstGeom>
            <a:solidFill>
              <a:srgbClr val="00BFF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b="1" dirty="0"/>
                <a:t>8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553390" y="2457606"/>
            <a:ext cx="8586055" cy="61555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spcAft>
                <a:spcPts val="667"/>
              </a:spcAft>
            </a:pPr>
            <a:r>
              <a:rPr lang="en-US" sz="3200" dirty="0" err="1">
                <a:solidFill>
                  <a:srgbClr val="FF0000"/>
                </a:solidFill>
                <a:latin typeface="Arial (Body)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Arial (Body)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 (Body)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Arial (Body)"/>
              </a:rPr>
              <a:t>:</a:t>
            </a:r>
            <a:r>
              <a:rPr lang="vi-VN" sz="3200" dirty="0">
                <a:solidFill>
                  <a:prstClr val="black"/>
                </a:solidFill>
                <a:latin typeface="Arial(Body)"/>
              </a:rPr>
              <a:t> biết</a:t>
            </a:r>
            <a:r>
              <a:rPr lang="en-US" sz="3200" dirty="0">
                <a:solidFill>
                  <a:prstClr val="black"/>
                </a:solidFill>
                <a:latin typeface="Arial(Body)"/>
              </a:rPr>
              <a:t>,</a:t>
            </a:r>
            <a:r>
              <a:rPr lang="vi-VN" sz="3200" dirty="0">
                <a:solidFill>
                  <a:prstClr val="black"/>
                </a:solidFill>
                <a:latin typeface="Arial(Body)"/>
              </a:rPr>
              <a:t> bực tức</a:t>
            </a:r>
            <a:r>
              <a:rPr lang="en-US" sz="3200" dirty="0">
                <a:solidFill>
                  <a:prstClr val="black"/>
                </a:solidFill>
                <a:latin typeface="Arial(Body)"/>
              </a:rPr>
              <a:t>,..</a:t>
            </a:r>
            <a:endParaRPr lang="en-US" sz="3200" dirty="0">
              <a:solidFill>
                <a:srgbClr val="FF0000"/>
              </a:solidFill>
              <a:latin typeface="Arial (Body)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30745" y="3308143"/>
            <a:ext cx="9707583" cy="61555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spcAft>
                <a:spcPts val="667"/>
              </a:spcAft>
            </a:pPr>
            <a:r>
              <a:rPr lang="en-US" sz="3200" dirty="0" err="1">
                <a:solidFill>
                  <a:srgbClr val="FF0000"/>
                </a:solidFill>
                <a:latin typeface="Arial (Body)"/>
              </a:rPr>
              <a:t>Ngoài</a:t>
            </a:r>
            <a:r>
              <a:rPr lang="en-US" sz="3200" dirty="0">
                <a:solidFill>
                  <a:srgbClr val="FF0000"/>
                </a:solidFill>
                <a:latin typeface="Arial (Body)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 (Body)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Arial (Body)"/>
              </a:rPr>
              <a:t>: </a:t>
            </a:r>
            <a:r>
              <a:rPr lang="en-US" sz="3200" dirty="0" err="1" smtClean="0">
                <a:latin typeface="Arial (Body)"/>
              </a:rPr>
              <a:t>tinh</a:t>
            </a:r>
            <a:r>
              <a:rPr lang="en-US" sz="3200" dirty="0" smtClean="0">
                <a:latin typeface="Arial (Body)"/>
              </a:rPr>
              <a:t> </a:t>
            </a:r>
            <a:r>
              <a:rPr lang="en-US" sz="3200" dirty="0" err="1">
                <a:latin typeface="Arial (Body)"/>
              </a:rPr>
              <a:t>khiết</a:t>
            </a:r>
            <a:r>
              <a:rPr lang="en-US" sz="3200" dirty="0">
                <a:latin typeface="Arial (Body)"/>
              </a:rPr>
              <a:t>, </a:t>
            </a:r>
            <a:r>
              <a:rPr lang="en-US" sz="3200" dirty="0" err="1">
                <a:latin typeface="Arial (Body)"/>
              </a:rPr>
              <a:t>tiếp</a:t>
            </a:r>
            <a:r>
              <a:rPr lang="en-US" sz="3200" dirty="0">
                <a:latin typeface="Arial (Body)"/>
              </a:rPr>
              <a:t> </a:t>
            </a:r>
            <a:r>
              <a:rPr lang="en-US" sz="3200" dirty="0" err="1">
                <a:latin typeface="Arial (Body)"/>
              </a:rPr>
              <a:t>tục</a:t>
            </a:r>
            <a:r>
              <a:rPr lang="en-US" sz="3200" dirty="0">
                <a:latin typeface="Arial (Body)"/>
              </a:rPr>
              <a:t>, </a:t>
            </a:r>
            <a:r>
              <a:rPr lang="en-US" sz="3200" dirty="0" err="1">
                <a:latin typeface="Arial (Body)"/>
              </a:rPr>
              <a:t>háo</a:t>
            </a:r>
            <a:r>
              <a:rPr lang="en-US" sz="3200" dirty="0">
                <a:latin typeface="Arial (Body)"/>
              </a:rPr>
              <a:t> </a:t>
            </a:r>
            <a:r>
              <a:rPr lang="en-US" sz="3200" dirty="0" err="1">
                <a:latin typeface="Arial (Body)"/>
              </a:rPr>
              <a:t>hức</a:t>
            </a:r>
            <a:r>
              <a:rPr lang="en-US" sz="3200" dirty="0">
                <a:latin typeface="Arial (Body)"/>
              </a:rPr>
              <a:t>, </a:t>
            </a:r>
            <a:r>
              <a:rPr lang="en-US" sz="3200" dirty="0" err="1">
                <a:latin typeface="Arial (Body)"/>
              </a:rPr>
              <a:t>thúc</a:t>
            </a:r>
            <a:r>
              <a:rPr lang="en-US" sz="3200" dirty="0">
                <a:latin typeface="Arial (Body)"/>
              </a:rPr>
              <a:t> </a:t>
            </a:r>
            <a:r>
              <a:rPr lang="en-US" sz="3200" dirty="0" err="1">
                <a:latin typeface="Arial (Body)"/>
              </a:rPr>
              <a:t>giục</a:t>
            </a:r>
            <a:r>
              <a:rPr lang="en-US" sz="3200" dirty="0">
                <a:latin typeface="Arial (Body)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577703" y="704968"/>
            <a:ext cx="4572624" cy="523220"/>
            <a:chOff x="4739908" y="119181"/>
            <a:chExt cx="4572624" cy="523220"/>
          </a:xfrm>
        </p:grpSpPr>
        <p:sp>
          <p:nvSpPr>
            <p:cNvPr id="13" name="Rectangle 12"/>
            <p:cNvSpPr/>
            <p:nvPr/>
          </p:nvSpPr>
          <p:spPr>
            <a:xfrm>
              <a:off x="5271041" y="119181"/>
              <a:ext cx="404149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A0A000"/>
                  </a:solidFill>
                  <a:latin typeface="Arial" panose="020B0604020202020204" pitchFamily="34" charset="0"/>
                </a:rPr>
                <a:t> </a:t>
              </a:r>
              <a:r>
                <a:rPr lang="vi-VN" sz="2800" b="1" dirty="0">
                  <a:solidFill>
                    <a:srgbClr val="FF0000"/>
                  </a:solidFill>
                  <a:latin typeface="Arial(Body)"/>
                </a:rPr>
                <a:t>T</a:t>
              </a:r>
              <a:r>
                <a:rPr lang="en-US" sz="2800" b="1" dirty="0">
                  <a:solidFill>
                    <a:srgbClr val="0000FF"/>
                  </a:solidFill>
                  <a:latin typeface="Arial(Body)"/>
                </a:rPr>
                <a:t>R</a:t>
              </a:r>
              <a:r>
                <a:rPr lang="en-US" sz="2800" b="1" dirty="0">
                  <a:solidFill>
                    <a:srgbClr val="FF00FF"/>
                  </a:solidFill>
                  <a:latin typeface="Arial(Body)"/>
                </a:rPr>
                <a:t>Ò</a:t>
              </a:r>
              <a:r>
                <a:rPr lang="en-US" sz="2800" b="1" dirty="0">
                  <a:latin typeface="Arial(Body)"/>
                </a:rPr>
                <a:t> </a:t>
              </a:r>
              <a:r>
                <a:rPr lang="en-US" sz="2800" b="1" dirty="0">
                  <a:solidFill>
                    <a:srgbClr val="00B050"/>
                  </a:solidFill>
                  <a:latin typeface="Arial(Body)"/>
                </a:rPr>
                <a:t>C</a:t>
              </a:r>
              <a:r>
                <a:rPr lang="en-US" sz="2800" b="1" dirty="0">
                  <a:solidFill>
                    <a:srgbClr val="0070C0"/>
                  </a:solidFill>
                  <a:latin typeface="Arial(Body)"/>
                </a:rPr>
                <a:t>H</a:t>
              </a:r>
              <a:r>
                <a:rPr lang="vi-VN" sz="2800" b="1" dirty="0">
                  <a:solidFill>
                    <a:srgbClr val="7030A0"/>
                  </a:solidFill>
                  <a:latin typeface="Arial(Body)"/>
                </a:rPr>
                <a:t>Ơ</a:t>
              </a:r>
              <a:r>
                <a:rPr lang="en-US" sz="2800" b="1" dirty="0">
                  <a:solidFill>
                    <a:srgbClr val="FF0000"/>
                  </a:solidFill>
                  <a:latin typeface="Arial(Body)"/>
                </a:rPr>
                <a:t>I</a:t>
              </a:r>
              <a:r>
                <a:rPr lang="en-US" sz="2800" b="1" dirty="0">
                  <a:latin typeface="Arial(Body)"/>
                </a:rPr>
                <a:t> </a:t>
              </a:r>
              <a:r>
                <a:rPr lang="en-US" sz="2800" b="1" dirty="0" err="1"/>
                <a:t>Ghép</a:t>
              </a:r>
              <a:r>
                <a:rPr lang="en-US" sz="2800" b="1" dirty="0"/>
                <a:t> </a:t>
              </a:r>
              <a:r>
                <a:rPr lang="en-US" sz="2800" b="1" dirty="0" err="1"/>
                <a:t>từ</a:t>
              </a:r>
              <a:r>
                <a:rPr lang="en-US" sz="2800" b="1" dirty="0"/>
                <a:t> </a:t>
              </a:r>
              <a:r>
                <a:rPr lang="en-US" sz="2800" b="1" dirty="0" err="1"/>
                <a:t>ngữ</a:t>
              </a:r>
              <a:endParaRPr lang="en-US" sz="28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4739908" y="163365"/>
              <a:ext cx="449647" cy="449646"/>
            </a:xfrm>
            <a:prstGeom prst="ellipse">
              <a:avLst/>
            </a:prstGeom>
            <a:solidFill>
              <a:srgbClr val="00BFF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9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351800" y="1178603"/>
            <a:ext cx="9308205" cy="5520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spcAft>
                <a:spcPts val="667"/>
              </a:spcAft>
            </a:pP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ngữ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mối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. </a:t>
            </a:r>
            <a:r>
              <a:rPr lang="en-US" sz="2800" dirty="0">
                <a:solidFill>
                  <a:srgbClr val="FF0000"/>
                </a:solidFill>
              </a:rPr>
              <a:t>( </a:t>
            </a:r>
            <a:r>
              <a:rPr lang="en-US" sz="2800" dirty="0" err="1">
                <a:solidFill>
                  <a:srgbClr val="FF0000"/>
                </a:solidFill>
              </a:rPr>
              <a:t>Mẫu</a:t>
            </a:r>
            <a:r>
              <a:rPr lang="en-US" sz="2800" dirty="0">
                <a:solidFill>
                  <a:srgbClr val="FF0000"/>
                </a:solidFill>
              </a:rPr>
              <a:t>:  </a:t>
            </a:r>
            <a:r>
              <a:rPr lang="en-US" sz="2800" dirty="0" err="1">
                <a:solidFill>
                  <a:srgbClr val="FF0000"/>
                </a:solidFill>
              </a:rPr>
              <a:t>Bật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đèn</a:t>
            </a:r>
            <a:r>
              <a:rPr lang="en-US" sz="2800" dirty="0">
                <a:solidFill>
                  <a:srgbClr val="FF0000"/>
                </a:solidFill>
              </a:rPr>
              <a:t> – </a:t>
            </a:r>
            <a:r>
              <a:rPr lang="en-US" sz="2800" dirty="0" err="1">
                <a:solidFill>
                  <a:srgbClr val="FF0000"/>
                </a:solidFill>
              </a:rPr>
              <a:t>sáng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620951" y="2078590"/>
            <a:ext cx="2173051" cy="712913"/>
          </a:xfrm>
          <a:prstGeom prst="roundRect">
            <a:avLst>
              <a:gd name="adj" fmla="val 27381"/>
            </a:avLst>
          </a:prstGeom>
          <a:solidFill>
            <a:srgbClr val="FFFF00"/>
          </a:solidFill>
          <a:ln w="28575"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tắt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đèn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7" name="Rectangle: Rounded Corners 16"/>
          <p:cNvSpPr/>
          <p:nvPr/>
        </p:nvSpPr>
        <p:spPr>
          <a:xfrm rot="20990521">
            <a:off x="3398017" y="2078589"/>
            <a:ext cx="2173051" cy="712913"/>
          </a:xfrm>
          <a:prstGeom prst="roundRect">
            <a:avLst>
              <a:gd name="adj" fmla="val 27381"/>
            </a:avLst>
          </a:prstGeom>
          <a:solidFill>
            <a:srgbClr val="FF00FF"/>
          </a:solidFill>
          <a:ln w="28575"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</a:rPr>
              <a:t>sáng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6175084" y="1961020"/>
            <a:ext cx="2173051" cy="712913"/>
          </a:xfrm>
          <a:prstGeom prst="roundRect">
            <a:avLst>
              <a:gd name="adj" fmla="val 27381"/>
            </a:avLst>
          </a:prstGeom>
          <a:solidFill>
            <a:srgbClr val="92D050"/>
          </a:solidFill>
          <a:ln w="28575"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bật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đèn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9" name="Rectangle: Rounded Corners 18"/>
          <p:cNvSpPr/>
          <p:nvPr/>
        </p:nvSpPr>
        <p:spPr>
          <a:xfrm rot="20310642">
            <a:off x="8926088" y="2058724"/>
            <a:ext cx="2442011" cy="712913"/>
          </a:xfrm>
          <a:prstGeom prst="roundRect">
            <a:avLst>
              <a:gd name="adj" fmla="val 27381"/>
            </a:avLst>
          </a:prstGeom>
          <a:solidFill>
            <a:srgbClr val="CC00FF"/>
          </a:solidFill>
          <a:ln w="28575"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đường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ướt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/>
          <p:cNvSpPr/>
          <p:nvPr/>
        </p:nvSpPr>
        <p:spPr>
          <a:xfrm>
            <a:off x="802526" y="3710043"/>
            <a:ext cx="2538943" cy="712913"/>
          </a:xfrm>
          <a:prstGeom prst="roundRect">
            <a:avLst>
              <a:gd name="adj" fmla="val 27381"/>
            </a:avLst>
          </a:prstGeom>
          <a:solidFill>
            <a:srgbClr val="00B0F0"/>
          </a:solidFill>
          <a:ln w="28575"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tập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thể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dục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Rectangle: Rounded Corners 20"/>
          <p:cNvSpPr/>
          <p:nvPr/>
        </p:nvSpPr>
        <p:spPr>
          <a:xfrm rot="20604308">
            <a:off x="4227751" y="3560993"/>
            <a:ext cx="2173051" cy="712913"/>
          </a:xfrm>
          <a:prstGeom prst="roundRect">
            <a:avLst>
              <a:gd name="adj" fmla="val 27381"/>
            </a:avLst>
          </a:prstGeom>
          <a:solidFill>
            <a:schemeClr val="tx2">
              <a:lumMod val="50000"/>
            </a:schemeClr>
          </a:solidFill>
          <a:ln w="28575"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</a:rPr>
              <a:t>tối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5" name="Rectangle: Rounded Corners 24"/>
          <p:cNvSpPr/>
          <p:nvPr/>
        </p:nvSpPr>
        <p:spPr>
          <a:xfrm>
            <a:off x="7906229" y="3710042"/>
            <a:ext cx="2442011" cy="712913"/>
          </a:xfrm>
          <a:prstGeom prst="roundRect">
            <a:avLst>
              <a:gd name="adj" fmla="val 27381"/>
            </a:avLst>
          </a:prstGeom>
          <a:solidFill>
            <a:srgbClr val="00B0F0"/>
          </a:solidFill>
          <a:ln w="28575"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chăm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học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6" name="Rectangle: Rounded Corners 25"/>
          <p:cNvSpPr/>
          <p:nvPr/>
        </p:nvSpPr>
        <p:spPr>
          <a:xfrm>
            <a:off x="8348135" y="5010398"/>
            <a:ext cx="2442011" cy="712913"/>
          </a:xfrm>
          <a:prstGeom prst="roundRect">
            <a:avLst>
              <a:gd name="adj" fmla="val 27381"/>
            </a:avLst>
          </a:prstGeom>
          <a:solidFill>
            <a:srgbClr val="FFC000"/>
          </a:solidFill>
          <a:ln w="28575"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khỏe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mạnh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9" name="Rectangle: Rounded Corners 28"/>
          <p:cNvSpPr/>
          <p:nvPr/>
        </p:nvSpPr>
        <p:spPr>
          <a:xfrm>
            <a:off x="4679016" y="5574966"/>
            <a:ext cx="2442011" cy="712913"/>
          </a:xfrm>
          <a:prstGeom prst="roundRect">
            <a:avLst>
              <a:gd name="adj" fmla="val 27381"/>
            </a:avLst>
          </a:prstGeom>
          <a:solidFill>
            <a:srgbClr val="00FF00"/>
          </a:solidFill>
          <a:ln w="28575"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được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khen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0" name="Rectangle: Rounded Corners 29"/>
          <p:cNvSpPr/>
          <p:nvPr/>
        </p:nvSpPr>
        <p:spPr>
          <a:xfrm rot="569722">
            <a:off x="1707475" y="5335749"/>
            <a:ext cx="2173051" cy="712913"/>
          </a:xfrm>
          <a:prstGeom prst="roundRect">
            <a:avLst>
              <a:gd name="adj" fmla="val 27381"/>
            </a:avLst>
          </a:prstGeom>
          <a:solidFill>
            <a:srgbClr val="006666"/>
          </a:solidFill>
          <a:ln w="28575"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</a:rPr>
              <a:t>mưa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Freeform: Shape 3"/>
          <p:cNvSpPr/>
          <p:nvPr/>
        </p:nvSpPr>
        <p:spPr>
          <a:xfrm>
            <a:off x="3843867" y="2853139"/>
            <a:ext cx="5181600" cy="3031067"/>
          </a:xfrm>
          <a:custGeom>
            <a:avLst/>
            <a:gdLst>
              <a:gd name="connsiteX0" fmla="*/ 0 w 5181600"/>
              <a:gd name="connsiteY0" fmla="*/ 3031067 h 3031067"/>
              <a:gd name="connsiteX1" fmla="*/ 914400 w 5181600"/>
              <a:gd name="connsiteY1" fmla="*/ 2048933 h 3031067"/>
              <a:gd name="connsiteX2" fmla="*/ 3115733 w 5181600"/>
              <a:gd name="connsiteY2" fmla="*/ 1456267 h 3031067"/>
              <a:gd name="connsiteX3" fmla="*/ 3623733 w 5181600"/>
              <a:gd name="connsiteY3" fmla="*/ 423333 h 3031067"/>
              <a:gd name="connsiteX4" fmla="*/ 5181600 w 5181600"/>
              <a:gd name="connsiteY4" fmla="*/ 0 h 303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1600" h="3031067">
                <a:moveTo>
                  <a:pt x="0" y="3031067"/>
                </a:moveTo>
                <a:cubicBezTo>
                  <a:pt x="197555" y="2671233"/>
                  <a:pt x="395111" y="2311400"/>
                  <a:pt x="914400" y="2048933"/>
                </a:cubicBezTo>
                <a:cubicBezTo>
                  <a:pt x="1433689" y="1786466"/>
                  <a:pt x="2664178" y="1727200"/>
                  <a:pt x="3115733" y="1456267"/>
                </a:cubicBezTo>
                <a:cubicBezTo>
                  <a:pt x="3567289" y="1185334"/>
                  <a:pt x="3279422" y="666044"/>
                  <a:pt x="3623733" y="423333"/>
                </a:cubicBezTo>
                <a:cubicBezTo>
                  <a:pt x="3968044" y="180622"/>
                  <a:pt x="4574822" y="90311"/>
                  <a:pt x="5181600" y="0"/>
                </a:cubicBezTo>
              </a:path>
            </a:pathLst>
          </a:cu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/>
          <p:cNvSpPr/>
          <p:nvPr/>
        </p:nvSpPr>
        <p:spPr>
          <a:xfrm>
            <a:off x="2802202" y="2408718"/>
            <a:ext cx="1488559" cy="1829652"/>
          </a:xfrm>
          <a:custGeom>
            <a:avLst/>
            <a:gdLst>
              <a:gd name="connsiteX0" fmla="*/ 0 w 1488558"/>
              <a:gd name="connsiteY0" fmla="*/ 0 h 1829652"/>
              <a:gd name="connsiteX1" fmla="*/ 212651 w 1488558"/>
              <a:gd name="connsiteY1" fmla="*/ 659219 h 1829652"/>
              <a:gd name="connsiteX2" fmla="*/ 935665 w 1488558"/>
              <a:gd name="connsiteY2" fmla="*/ 967563 h 1829652"/>
              <a:gd name="connsiteX3" fmla="*/ 1158949 w 1488558"/>
              <a:gd name="connsiteY3" fmla="*/ 1743739 h 1829652"/>
              <a:gd name="connsiteX4" fmla="*/ 1488558 w 1488558"/>
              <a:gd name="connsiteY4" fmla="*/ 1775637 h 182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8558" h="1829652">
                <a:moveTo>
                  <a:pt x="0" y="0"/>
                </a:moveTo>
                <a:cubicBezTo>
                  <a:pt x="28353" y="248979"/>
                  <a:pt x="56707" y="497959"/>
                  <a:pt x="212651" y="659219"/>
                </a:cubicBezTo>
                <a:cubicBezTo>
                  <a:pt x="368595" y="820480"/>
                  <a:pt x="777949" y="786810"/>
                  <a:pt x="935665" y="967563"/>
                </a:cubicBezTo>
                <a:cubicBezTo>
                  <a:pt x="1093381" y="1148316"/>
                  <a:pt x="1066800" y="1609060"/>
                  <a:pt x="1158949" y="1743739"/>
                </a:cubicBezTo>
                <a:cubicBezTo>
                  <a:pt x="1251098" y="1878418"/>
                  <a:pt x="1369828" y="1827027"/>
                  <a:pt x="1488558" y="1775637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/>
          <p:cNvSpPr/>
          <p:nvPr/>
        </p:nvSpPr>
        <p:spPr>
          <a:xfrm>
            <a:off x="3341467" y="4024091"/>
            <a:ext cx="4997303" cy="1275907"/>
          </a:xfrm>
          <a:custGeom>
            <a:avLst/>
            <a:gdLst>
              <a:gd name="connsiteX0" fmla="*/ 0 w 4997303"/>
              <a:gd name="connsiteY0" fmla="*/ 0 h 1275907"/>
              <a:gd name="connsiteX1" fmla="*/ 329610 w 4997303"/>
              <a:gd name="connsiteY1" fmla="*/ 744279 h 1275907"/>
              <a:gd name="connsiteX2" fmla="*/ 1382233 w 4997303"/>
              <a:gd name="connsiteY2" fmla="*/ 1148316 h 1275907"/>
              <a:gd name="connsiteX3" fmla="*/ 3912782 w 4997303"/>
              <a:gd name="connsiteY3" fmla="*/ 956930 h 1275907"/>
              <a:gd name="connsiteX4" fmla="*/ 4997303 w 4997303"/>
              <a:gd name="connsiteY4" fmla="*/ 1275907 h 127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7303" h="1275907">
                <a:moveTo>
                  <a:pt x="0" y="0"/>
                </a:moveTo>
                <a:cubicBezTo>
                  <a:pt x="49619" y="276446"/>
                  <a:pt x="99238" y="552893"/>
                  <a:pt x="329610" y="744279"/>
                </a:cubicBezTo>
                <a:cubicBezTo>
                  <a:pt x="559982" y="935665"/>
                  <a:pt x="785038" y="1112874"/>
                  <a:pt x="1382233" y="1148316"/>
                </a:cubicBezTo>
                <a:cubicBezTo>
                  <a:pt x="1979428" y="1183758"/>
                  <a:pt x="3310270" y="935665"/>
                  <a:pt x="3912782" y="956930"/>
                </a:cubicBezTo>
                <a:cubicBezTo>
                  <a:pt x="4515294" y="978195"/>
                  <a:pt x="4756298" y="1127051"/>
                  <a:pt x="4997303" y="1275907"/>
                </a:cubicBezTo>
              </a:path>
            </a:pathLst>
          </a:cu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/>
          <p:cNvSpPr/>
          <p:nvPr/>
        </p:nvSpPr>
        <p:spPr>
          <a:xfrm>
            <a:off x="5550196" y="2164387"/>
            <a:ext cx="616689" cy="96237"/>
          </a:xfrm>
          <a:custGeom>
            <a:avLst/>
            <a:gdLst>
              <a:gd name="connsiteX0" fmla="*/ 616689 w 616689"/>
              <a:gd name="connsiteY0" fmla="*/ 96237 h 96237"/>
              <a:gd name="connsiteX1" fmla="*/ 297712 w 616689"/>
              <a:gd name="connsiteY1" fmla="*/ 544 h 96237"/>
              <a:gd name="connsiteX2" fmla="*/ 0 w 616689"/>
              <a:gd name="connsiteY2" fmla="*/ 64340 h 9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6689" h="96237">
                <a:moveTo>
                  <a:pt x="616689" y="96237"/>
                </a:moveTo>
                <a:cubicBezTo>
                  <a:pt x="508591" y="51048"/>
                  <a:pt x="400493" y="5860"/>
                  <a:pt x="297712" y="544"/>
                </a:cubicBezTo>
                <a:cubicBezTo>
                  <a:pt x="194930" y="-4772"/>
                  <a:pt x="97465" y="29784"/>
                  <a:pt x="0" y="6434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/>
          <p:cNvSpPr/>
          <p:nvPr/>
        </p:nvSpPr>
        <p:spPr>
          <a:xfrm>
            <a:off x="7113883" y="4042154"/>
            <a:ext cx="786809" cy="1850065"/>
          </a:xfrm>
          <a:custGeom>
            <a:avLst/>
            <a:gdLst>
              <a:gd name="connsiteX0" fmla="*/ 786809 w 786809"/>
              <a:gd name="connsiteY0" fmla="*/ 0 h 1850065"/>
              <a:gd name="connsiteX1" fmla="*/ 350874 w 786809"/>
              <a:gd name="connsiteY1" fmla="*/ 574158 h 1850065"/>
              <a:gd name="connsiteX2" fmla="*/ 457200 w 786809"/>
              <a:gd name="connsiteY2" fmla="*/ 1616149 h 1850065"/>
              <a:gd name="connsiteX3" fmla="*/ 0 w 786809"/>
              <a:gd name="connsiteY3" fmla="*/ 1850065 h 185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809" h="1850065">
                <a:moveTo>
                  <a:pt x="786809" y="0"/>
                </a:moveTo>
                <a:cubicBezTo>
                  <a:pt x="596309" y="152400"/>
                  <a:pt x="405809" y="304800"/>
                  <a:pt x="350874" y="574158"/>
                </a:cubicBezTo>
                <a:cubicBezTo>
                  <a:pt x="295939" y="843516"/>
                  <a:pt x="515679" y="1403498"/>
                  <a:pt x="457200" y="1616149"/>
                </a:cubicBezTo>
                <a:cubicBezTo>
                  <a:pt x="398721" y="1828800"/>
                  <a:pt x="199360" y="1839432"/>
                  <a:pt x="0" y="1850065"/>
                </a:cubicBezTo>
              </a:path>
            </a:pathLst>
          </a:cu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1" grpId="0" bldLvl="0" animBg="1"/>
      <p:bldP spid="32" grpId="0" bldLvl="0" animBg="1"/>
      <p:bldP spid="33" grpId="0" bldLvl="0" animBg="1"/>
      <p:bldP spid="34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588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260" t="13177" b="15083"/>
          <a:stretch/>
        </p:blipFill>
        <p:spPr>
          <a:xfrm>
            <a:off x="1489166" y="692332"/>
            <a:ext cx="9496697" cy="565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138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693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" t="36971" r="-1"/>
          <a:stretch>
            <a:fillRect/>
          </a:stretch>
        </p:blipFill>
        <p:spPr>
          <a:xfrm>
            <a:off x="0" y="2401581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577329"/>
            <a:ext cx="12818077" cy="2010708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09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77432"/>
          <a:stretch>
            <a:fillRect/>
          </a:stretch>
        </p:blipFill>
        <p:spPr>
          <a:xfrm>
            <a:off x="0" y="4808008"/>
            <a:ext cx="2751437" cy="1620820"/>
          </a:xfrm>
          <a:prstGeom prst="rect">
            <a:avLst/>
          </a:prstGeom>
        </p:spPr>
      </p:pic>
      <p:grpSp>
        <p:nvGrpSpPr>
          <p:cNvPr id="4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4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8"/>
            <a:ext cx="2176557" cy="3377231"/>
          </a:xfrm>
          <a:prstGeom prst="rect">
            <a:avLst/>
          </a:prstGeom>
        </p:spPr>
      </p:pic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3">
                  <p14:trim st="8900"/>
                </p14:media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274552" y="1553627"/>
            <a:ext cx="56428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5</a:t>
            </a:r>
          </a:p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Tiếng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vọng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của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núi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8037" y="3757746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i="1" dirty="0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715086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1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770" y="1815737"/>
            <a:ext cx="11258550" cy="4362994"/>
          </a:xfrm>
          <a:ln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 smtClean="0"/>
              <a:t>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“A!”.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“A!”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to: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hét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“Sao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tủi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òa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(Theo 365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07029" y="653625"/>
            <a:ext cx="502920" cy="5108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.VnArial" pitchFamily="34" charset="0"/>
              </a:rPr>
              <a:t>2</a:t>
            </a:r>
            <a:endParaRPr lang="en-GB" sz="2800" b="1" dirty="0">
              <a:latin typeface=".Vn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6468" y="692331"/>
            <a:ext cx="1049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GB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90363" y="1009161"/>
            <a:ext cx="6750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5: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vọng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núi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897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1783"/>
            <a:ext cx="10515600" cy="5096017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6626" y="1985035"/>
            <a:ext cx="25472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reo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quay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93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LUYỆN ĐỌC:</a:t>
            </a:r>
          </a:p>
          <a:p>
            <a:pPr marL="0" indent="0">
              <a:buNone/>
            </a:pP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dẻ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.//</a:t>
            </a:r>
            <a:endParaRPr lang="en-GB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401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955" y="1825625"/>
            <a:ext cx="11038114" cy="435133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“A!”.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“A!”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to: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hét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“Sao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tủi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òa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(Theo 365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13955" y="1825625"/>
            <a:ext cx="472785" cy="46381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GB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13955" y="4219220"/>
            <a:ext cx="472785" cy="44215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44151" y="981951"/>
            <a:ext cx="6750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5: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vọng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núi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482788" y="3092824"/>
            <a:ext cx="1237130" cy="1344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875059" y="3536576"/>
            <a:ext cx="941294" cy="134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189259" y="4001294"/>
            <a:ext cx="914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2093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0848731"/>
              </p:ext>
            </p:extLst>
          </p:nvPr>
        </p:nvGraphicFramePr>
        <p:xfrm>
          <a:off x="2038894" y="5026717"/>
          <a:ext cx="8751025" cy="6243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66455">
                  <a:extLst>
                    <a:ext uri="{9D8B030D-6E8A-4147-A177-3AD203B41FA5}">
                      <a16:colId xmlns:a16="http://schemas.microsoft.com/office/drawing/2014/main" xmlns="" val="2718317776"/>
                    </a:ext>
                  </a:extLst>
                </a:gridCol>
                <a:gridCol w="7184570">
                  <a:extLst>
                    <a:ext uri="{9D8B030D-6E8A-4147-A177-3AD203B41FA5}">
                      <a16:colId xmlns:a16="http://schemas.microsoft.com/office/drawing/2014/main" xmlns="" val="4189789328"/>
                    </a:ext>
                  </a:extLst>
                </a:gridCol>
              </a:tblGrid>
              <a:tr h="6243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6467327"/>
                  </a:ext>
                </a:extLst>
              </a:tr>
            </a:tbl>
          </a:graphicData>
        </a:graphic>
      </p:graphicFrame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85213194"/>
              </p:ext>
            </p:extLst>
          </p:nvPr>
        </p:nvGraphicFramePr>
        <p:xfrm>
          <a:off x="2038894" y="2518641"/>
          <a:ext cx="8751025" cy="25366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68378">
                  <a:extLst>
                    <a:ext uri="{9D8B030D-6E8A-4147-A177-3AD203B41FA5}">
                      <a16:colId xmlns:a16="http://schemas.microsoft.com/office/drawing/2014/main" xmlns="" val="3713281839"/>
                    </a:ext>
                  </a:extLst>
                </a:gridCol>
                <a:gridCol w="7182647">
                  <a:extLst>
                    <a:ext uri="{9D8B030D-6E8A-4147-A177-3AD203B41FA5}">
                      <a16:colId xmlns:a16="http://schemas.microsoft.com/office/drawing/2014/main" xmlns="" val="4182917694"/>
                    </a:ext>
                  </a:extLst>
                </a:gridCol>
              </a:tblGrid>
              <a:tr h="5324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3147515"/>
                  </a:ext>
                </a:extLst>
              </a:tr>
              <a:tr h="532446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9189320"/>
                  </a:ext>
                </a:extLst>
              </a:tr>
              <a:tr h="532446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7361278"/>
                  </a:ext>
                </a:extLst>
              </a:tr>
              <a:tr h="939347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593227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23806" y="3114367"/>
            <a:ext cx="3435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23806" y="3640618"/>
            <a:ext cx="2325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23806" y="4372372"/>
            <a:ext cx="432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4905" y="3114367"/>
            <a:ext cx="141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6816" y="3640618"/>
            <a:ext cx="134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9002" y="4435453"/>
            <a:ext cx="1162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76816" y="5092592"/>
            <a:ext cx="1541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11285" y="5092592"/>
            <a:ext cx="420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8234" y="989691"/>
            <a:ext cx="6750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5: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vọng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núi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069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1127</Words>
  <Application>Microsoft Office PowerPoint</Application>
  <PresentationFormat>Custom</PresentationFormat>
  <Paragraphs>96</Paragraphs>
  <Slides>25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FPTSHOP-HP</dc:creator>
  <cp:lastModifiedBy>User</cp:lastModifiedBy>
  <cp:revision>61</cp:revision>
  <dcterms:created xsi:type="dcterms:W3CDTF">2021-03-27T02:20:36Z</dcterms:created>
  <dcterms:modified xsi:type="dcterms:W3CDTF">2022-03-30T23:26:28Z</dcterms:modified>
</cp:coreProperties>
</file>